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9" r:id="rId3"/>
    <p:sldId id="260" r:id="rId4"/>
    <p:sldId id="261" r:id="rId5"/>
    <p:sldId id="277" r:id="rId6"/>
    <p:sldId id="278" r:id="rId7"/>
    <p:sldId id="265" r:id="rId8"/>
    <p:sldId id="266" r:id="rId9"/>
    <p:sldId id="267" r:id="rId10"/>
    <p:sldId id="268" r:id="rId11"/>
    <p:sldId id="276" r:id="rId12"/>
    <p:sldId id="280" r:id="rId13"/>
    <p:sldId id="283" r:id="rId14"/>
    <p:sldId id="282" r:id="rId15"/>
    <p:sldId id="284" r:id="rId16"/>
    <p:sldId id="281" r:id="rId17"/>
    <p:sldId id="269" r:id="rId18"/>
    <p:sldId id="258" r:id="rId1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1" y="0"/>
            <a:ext cx="11741151" cy="6858000"/>
            <a:chOff x="0" y="0"/>
            <a:chExt cx="5547" cy="4320"/>
          </a:xfrm>
        </p:grpSpPr>
        <p:grpSp>
          <p:nvGrpSpPr>
            <p:cNvPr id="24579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4580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1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2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3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sp>
          <p:nvSpPr>
            <p:cNvPr id="24587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grpSp>
          <p:nvGrpSpPr>
            <p:cNvPr id="24593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4594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95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96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4597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4598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599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00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4601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4602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03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04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4605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4606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07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08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4609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610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11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4612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sp>
          <p:nvSpPr>
            <p:cNvPr id="24613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4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5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6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7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8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4619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hu-HU" sz="1800"/>
            </a:p>
          </p:txBody>
        </p:sp>
      </p:grpSp>
      <p:sp>
        <p:nvSpPr>
          <p:cNvPr id="24620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2462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2462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7B29679-9C71-449C-A23F-27A2D6AFF590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2462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5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2462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hu-HU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268045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382C8-31B7-46DF-85C7-AD0A51150A34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270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4968" y="103189"/>
            <a:ext cx="2747433" cy="59531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90551" y="103189"/>
            <a:ext cx="8041216" cy="59531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37DC8-C804-404A-8385-6A516CE9E306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607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D65DC-C1FA-4000-B9B4-672E4A55D454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734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D1E12-A823-480B-97A6-7762BB9C8C51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3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BAC67-347E-41CC-A181-871A765D7E2D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908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0B71-9B7E-4694-B594-FB61245EA6CF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702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9CEA1-35E1-4900-9974-99AF94B6DBFE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197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6DA12-37BC-4332-886F-95BAEADE4A18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564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1746B-D44C-4C13-8FBD-D47A5D9A818F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42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78427-A390-446B-A298-7305A2228DAF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72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-10584" y="1"/>
            <a:ext cx="3778251" cy="6856413"/>
            <a:chOff x="-5" y="0"/>
            <a:chExt cx="1785" cy="4319"/>
          </a:xfrm>
        </p:grpSpPr>
        <p:sp>
          <p:nvSpPr>
            <p:cNvPr id="23555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hu-HU" sz="1800"/>
            </a:p>
          </p:txBody>
        </p:sp>
        <p:grpSp>
          <p:nvGrpSpPr>
            <p:cNvPr id="23556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3557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58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59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sp>
          <p:nvSpPr>
            <p:cNvPr id="23560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hu-HU" sz="1800"/>
            </a:p>
          </p:txBody>
        </p:sp>
        <p:grpSp>
          <p:nvGrpSpPr>
            <p:cNvPr id="23561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35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grpSp>
            <p:nvGrpSpPr>
              <p:cNvPr id="235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35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 sz="1800"/>
                </a:p>
              </p:txBody>
            </p:sp>
            <p:sp>
              <p:nvSpPr>
                <p:cNvPr id="235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 sz="1800"/>
                </a:p>
              </p:txBody>
            </p:sp>
            <p:sp>
              <p:nvSpPr>
                <p:cNvPr id="235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 sz="1800"/>
                </a:p>
              </p:txBody>
            </p:sp>
          </p:grpSp>
        </p:grpSp>
        <p:grpSp>
          <p:nvGrpSpPr>
            <p:cNvPr id="23571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3572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73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74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3575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357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7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7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grpSp>
          <p:nvGrpSpPr>
            <p:cNvPr id="23579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3580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81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  <p:sp>
            <p:nvSpPr>
              <p:cNvPr id="23582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 sz="1800"/>
              </a:p>
            </p:txBody>
          </p:sp>
        </p:grpSp>
        <p:sp>
          <p:nvSpPr>
            <p:cNvPr id="23583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4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5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6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7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8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89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0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1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2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3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4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5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23596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 sz="1800"/>
            </a:p>
          </p:txBody>
        </p:sp>
      </p:grpSp>
      <p:sp>
        <p:nvSpPr>
          <p:cNvPr id="23597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5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359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3599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2360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2360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7EAE39E-3752-4B1C-8A0B-C420D40F43B8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650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41956" y="760161"/>
            <a:ext cx="554831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u-HU" sz="5400" b="1" cap="none" spc="0" dirty="0" err="1" smtClean="0">
                <a:ln/>
                <a:solidFill>
                  <a:schemeClr val="accent4"/>
                </a:solidFill>
                <a:effectLst/>
              </a:rPr>
              <a:t>Imagine</a:t>
            </a:r>
            <a:r>
              <a:rPr lang="hu-H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hu-HU" sz="5400" b="1" cap="none" spc="0" dirty="0" err="1" smtClean="0">
                <a:ln/>
                <a:solidFill>
                  <a:schemeClr val="accent4"/>
                </a:solidFill>
                <a:effectLst/>
              </a:rPr>
              <a:t>Logo</a:t>
            </a:r>
            <a:endParaRPr lang="hu-H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255" y="429609"/>
            <a:ext cx="944289" cy="114956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542" y="2620493"/>
            <a:ext cx="3676079" cy="367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648076" y="1700213"/>
            <a:ext cx="7278542" cy="3315131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Tollszín </a:t>
            </a:r>
            <a:r>
              <a:rPr lang="hu-HU" sz="4000" dirty="0">
                <a:solidFill>
                  <a:srgbClr val="002060"/>
                </a:solidFill>
              </a:rPr>
              <a:t>rövid parancsa: </a:t>
            </a:r>
            <a:r>
              <a:rPr lang="hu-HU" sz="4000" dirty="0" smtClean="0">
                <a:solidFill>
                  <a:srgbClr val="CC3300"/>
                </a:solidFill>
              </a:rPr>
              <a:t>tsz!</a:t>
            </a:r>
            <a:endParaRPr lang="hu-HU" sz="4000" dirty="0">
              <a:solidFill>
                <a:srgbClr val="CC3300"/>
              </a:solidFill>
            </a:endParaRPr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863" y="2622551"/>
            <a:ext cx="2832100" cy="3771900"/>
          </a:xfrm>
        </p:spPr>
      </p:pic>
      <p:sp>
        <p:nvSpPr>
          <p:cNvPr id="2" name="Tartalom helye 1"/>
          <p:cNvSpPr>
            <a:spLocks noGrp="1"/>
          </p:cNvSpPr>
          <p:nvPr>
            <p:ph sz="half" idx="2"/>
          </p:nvPr>
        </p:nvSpPr>
        <p:spPr>
          <a:xfrm>
            <a:off x="4516581" y="1978892"/>
            <a:ext cx="53848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1800" dirty="0" smtClean="0">
                <a:solidFill>
                  <a:srgbClr val="002060"/>
                </a:solidFill>
              </a:rPr>
              <a:t>Változtathatsz a toll színén is a tsz! </a:t>
            </a:r>
            <a:r>
              <a:rPr lang="hu-HU" sz="1800" dirty="0">
                <a:solidFill>
                  <a:srgbClr val="002060"/>
                </a:solidFill>
              </a:rPr>
              <a:t>p</a:t>
            </a:r>
            <a:r>
              <a:rPr lang="hu-HU" sz="1800" dirty="0" smtClean="0">
                <a:solidFill>
                  <a:srgbClr val="002060"/>
                </a:solidFill>
              </a:rPr>
              <a:t>aranccsal. Ezt kétféleképpen is megteheted. Ha tudod a szín nevét, akkor beírod a parancs után. Vagy a parancs után entert ütsz és megjelenik egy ablak, ahol kiválaszthatod a színt.</a:t>
            </a:r>
            <a:endParaRPr lang="hu-H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7915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448204" y="168625"/>
            <a:ext cx="7555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dirty="0" smtClean="0">
                <a:solidFill>
                  <a:srgbClr val="002060"/>
                </a:solidFill>
              </a:rPr>
              <a:t>A </a:t>
            </a:r>
            <a:r>
              <a:rPr lang="hu-HU" sz="4000" dirty="0">
                <a:solidFill>
                  <a:srgbClr val="CC3300"/>
                </a:solidFill>
              </a:rPr>
              <a:t>tsz</a:t>
            </a:r>
            <a:r>
              <a:rPr lang="hu-HU" sz="4000" dirty="0" smtClean="0">
                <a:solidFill>
                  <a:srgbClr val="CC3300"/>
                </a:solidFill>
              </a:rPr>
              <a:t>! </a:t>
            </a:r>
            <a:r>
              <a:rPr lang="hu-HU" sz="4000" dirty="0" smtClean="0">
                <a:solidFill>
                  <a:schemeClr val="accent6">
                    <a:lumMod val="10000"/>
                  </a:schemeClr>
                </a:solidFill>
              </a:rPr>
              <a:t>parancs végrehajtása </a:t>
            </a:r>
            <a:endParaRPr lang="hu-HU" sz="40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3" y="1004742"/>
            <a:ext cx="8450677" cy="504507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8885382" y="1145309"/>
            <a:ext cx="3038763" cy="3046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dirty="0" smtClean="0">
                <a:solidFill>
                  <a:schemeClr val="accent6">
                    <a:lumMod val="10000"/>
                  </a:schemeClr>
                </a:solidFill>
              </a:rPr>
              <a:t>A </a:t>
            </a:r>
            <a:r>
              <a:rPr lang="hu-HU" sz="1600" dirty="0" smtClean="0">
                <a:solidFill>
                  <a:srgbClr val="FF0000"/>
                </a:solidFill>
              </a:rPr>
              <a:t>tsz!</a:t>
            </a:r>
            <a:r>
              <a:rPr lang="hu-HU" sz="1600" dirty="0" smtClean="0">
                <a:solidFill>
                  <a:schemeClr val="accent6">
                    <a:lumMod val="10000"/>
                  </a:schemeClr>
                </a:solidFill>
              </a:rPr>
              <a:t> parancs parancssorba való beírására megjelenik egy ablak. Itt választhatjuk ki rákattintással a kívánt színt, majd a </a:t>
            </a:r>
            <a:r>
              <a:rPr lang="hu-HU" sz="1600" dirty="0" smtClean="0">
                <a:solidFill>
                  <a:srgbClr val="FF0000"/>
                </a:solidFill>
              </a:rPr>
              <a:t>csináld</a:t>
            </a:r>
            <a:r>
              <a:rPr lang="hu-HU" sz="1600" dirty="0" smtClean="0">
                <a:solidFill>
                  <a:schemeClr val="accent6">
                    <a:lumMod val="10000"/>
                  </a:schemeClr>
                </a:solidFill>
              </a:rPr>
              <a:t> gombra kattintunk a művelet befejezéséhez.</a:t>
            </a:r>
            <a:endParaRPr lang="hu-HU" sz="1600" dirty="0">
              <a:solidFill>
                <a:schemeClr val="accent6">
                  <a:lumMod val="10000"/>
                </a:schemeClr>
              </a:solidFill>
            </a:endParaRPr>
          </a:p>
        </p:txBody>
      </p:sp>
      <p:cxnSp>
        <p:nvCxnSpPr>
          <p:cNvPr id="12" name="Egyenes összekötő 11"/>
          <p:cNvCxnSpPr/>
          <p:nvPr/>
        </p:nvCxnSpPr>
        <p:spPr>
          <a:xfrm flipH="1">
            <a:off x="914400" y="1496291"/>
            <a:ext cx="8109527" cy="9513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flipH="1">
            <a:off x="609600" y="2456873"/>
            <a:ext cx="295564" cy="30572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 flipH="1" flipV="1">
            <a:off x="10483273" y="3020291"/>
            <a:ext cx="18472" cy="1293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/>
          <p:cNvCxnSpPr/>
          <p:nvPr/>
        </p:nvCxnSpPr>
        <p:spPr>
          <a:xfrm flipH="1" flipV="1">
            <a:off x="6289964" y="3001818"/>
            <a:ext cx="4193309" cy="369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Kép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75" y="4461095"/>
            <a:ext cx="18478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01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648076" y="1524000"/>
            <a:ext cx="7038397" cy="3703782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Tollat fel, tollat le</a:t>
            </a:r>
            <a:r>
              <a:rPr lang="hu-HU" sz="4000" dirty="0" smtClean="0">
                <a:solidFill>
                  <a:srgbClr val="002060"/>
                </a:solidFill>
              </a:rPr>
              <a:t> parancs: </a:t>
            </a:r>
            <a:r>
              <a:rPr lang="hu-HU" sz="4000" dirty="0" err="1" smtClean="0">
                <a:solidFill>
                  <a:srgbClr val="FF0000"/>
                </a:solidFill>
              </a:rPr>
              <a:t>tf</a:t>
            </a:r>
            <a:r>
              <a:rPr lang="hu-HU" sz="4000" dirty="0" smtClean="0">
                <a:solidFill>
                  <a:srgbClr val="FF0000"/>
                </a:solidFill>
              </a:rPr>
              <a:t>   </a:t>
            </a:r>
            <a:r>
              <a:rPr lang="hu-HU" sz="4000" dirty="0" err="1" smtClean="0">
                <a:solidFill>
                  <a:srgbClr val="FF0000"/>
                </a:solidFill>
              </a:rPr>
              <a:t>tl</a:t>
            </a:r>
            <a:endParaRPr lang="hu-HU" sz="4000" dirty="0">
              <a:solidFill>
                <a:srgbClr val="FF0000"/>
              </a:solidFill>
            </a:endParaRPr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863" y="2622551"/>
            <a:ext cx="2832100" cy="3771900"/>
          </a:xfrm>
        </p:spPr>
      </p:pic>
      <p:sp>
        <p:nvSpPr>
          <p:cNvPr id="2" name="Tartalom helye 1"/>
          <p:cNvSpPr>
            <a:spLocks noGrp="1"/>
          </p:cNvSpPr>
          <p:nvPr>
            <p:ph sz="half" idx="2"/>
          </p:nvPr>
        </p:nvSpPr>
        <p:spPr>
          <a:xfrm>
            <a:off x="4516581" y="1978892"/>
            <a:ext cx="538480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Amikor a </a:t>
            </a:r>
            <a:r>
              <a:rPr lang="hu-HU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Teknőc </a:t>
            </a: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lapon halad, egy vonalat húz maga után. Néha azonban arra is szükség lehet, </a:t>
            </a:r>
            <a:r>
              <a:rPr lang="hu-HU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hogy úgy </a:t>
            </a: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változtasson helyet, hogy a tollát felemelje, vagyis ne húzzon maga után vonalat. Erre a </a:t>
            </a:r>
            <a:r>
              <a:rPr lang="hu-HU" sz="20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célra használhatod </a:t>
            </a: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2000" b="1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tf</a:t>
            </a:r>
            <a:r>
              <a:rPr lang="hu-HU" sz="20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és </a:t>
            </a:r>
            <a:r>
              <a:rPr lang="hu-HU" sz="2000" b="1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tl</a:t>
            </a:r>
            <a:r>
              <a:rPr lang="hu-HU" sz="20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parancsokat.</a:t>
            </a:r>
            <a:endParaRPr lang="hu-HU" sz="20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486401" y="526615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 err="1" smtClean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tf</a:t>
            </a:r>
            <a:r>
              <a:rPr lang="hu-HU" sz="2000" b="1" dirty="0" smtClean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2000" b="1" dirty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tollat fel 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rövidítése, amely felemeli </a:t>
            </a: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Teknőc 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tollát, így az nem rajzol.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dirty="0" err="1" smtClean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tl</a:t>
            </a:r>
            <a:r>
              <a:rPr lang="hu-HU" sz="2000" b="1" dirty="0" smtClean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2000" b="1" dirty="0">
                <a:solidFill>
                  <a:srgbClr val="0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tollat le 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rövidítése, amely leengedi </a:t>
            </a: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tollat</a:t>
            </a:r>
            <a:r>
              <a:rPr lang="hu-H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így az újra rajzolni tud.</a:t>
            </a:r>
            <a:endParaRPr lang="hu-H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1087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Tollat fel, tollat le</a:t>
            </a:r>
            <a:r>
              <a:rPr lang="hu-HU" sz="4000" dirty="0" smtClean="0">
                <a:solidFill>
                  <a:srgbClr val="002060"/>
                </a:solidFill>
              </a:rPr>
              <a:t> parancs: </a:t>
            </a:r>
            <a:r>
              <a:rPr lang="hu-HU" sz="4000" dirty="0" err="1" smtClean="0">
                <a:solidFill>
                  <a:srgbClr val="FF0000"/>
                </a:solidFill>
              </a:rPr>
              <a:t>tf</a:t>
            </a:r>
            <a:r>
              <a:rPr lang="hu-HU" sz="4000" dirty="0" smtClean="0">
                <a:solidFill>
                  <a:srgbClr val="FF0000"/>
                </a:solidFill>
              </a:rPr>
              <a:t>   </a:t>
            </a:r>
            <a:r>
              <a:rPr lang="hu-HU" sz="4000" dirty="0" err="1" smtClean="0">
                <a:solidFill>
                  <a:srgbClr val="FF0000"/>
                </a:solidFill>
              </a:rPr>
              <a:t>tl</a:t>
            </a:r>
            <a:endParaRPr lang="hu-HU" sz="4000" dirty="0">
              <a:solidFill>
                <a:srgbClr val="FF00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1662545"/>
            <a:ext cx="7611788" cy="4281631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220364" y="1662545"/>
            <a:ext cx="3472872" cy="2529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Ha két különálló négyzetet akarsz például rajzolni, akkor nem szeretnéd, ha vonalat húzna a teknőc ott is, ahol elhaladsz a második négyzet kezdőpontjáig.</a:t>
            </a:r>
            <a:endParaRPr lang="hu-HU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58949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648076" y="1524000"/>
            <a:ext cx="7241597" cy="3426691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Pontméret </a:t>
            </a:r>
            <a:r>
              <a:rPr lang="hu-HU" sz="4000" dirty="0" smtClean="0">
                <a:solidFill>
                  <a:srgbClr val="002060"/>
                </a:solidFill>
              </a:rPr>
              <a:t>parancsa</a:t>
            </a:r>
            <a:r>
              <a:rPr lang="hu-HU" sz="4000" dirty="0">
                <a:solidFill>
                  <a:srgbClr val="002060"/>
                </a:solidFill>
              </a:rPr>
              <a:t>: </a:t>
            </a:r>
            <a:r>
              <a:rPr lang="hu-HU" sz="4000" dirty="0" err="1" smtClean="0">
                <a:solidFill>
                  <a:srgbClr val="FF0000"/>
                </a:solidFill>
              </a:rPr>
              <a:t>pontméret_szám</a:t>
            </a:r>
            <a:endParaRPr lang="hu-HU" sz="4000" dirty="0">
              <a:solidFill>
                <a:srgbClr val="FF0000"/>
              </a:solidFill>
            </a:endParaRPr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863" y="2622551"/>
            <a:ext cx="2832100" cy="3771900"/>
          </a:xfrm>
        </p:spPr>
      </p:pic>
      <p:sp>
        <p:nvSpPr>
          <p:cNvPr id="2" name="Tartalom helye 1"/>
          <p:cNvSpPr>
            <a:spLocks noGrp="1"/>
          </p:cNvSpPr>
          <p:nvPr>
            <p:ph sz="half" idx="2"/>
          </p:nvPr>
        </p:nvSpPr>
        <p:spPr>
          <a:xfrm>
            <a:off x="4516581" y="1978892"/>
            <a:ext cx="53848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1800" dirty="0" smtClean="0">
                <a:solidFill>
                  <a:srgbClr val="002060"/>
                </a:solidFill>
              </a:rPr>
              <a:t>Egyszerűen tudsz különböző méretű színes pontokat rajzolni a teknőccel.</a:t>
            </a:r>
          </a:p>
          <a:p>
            <a:pPr>
              <a:lnSpc>
                <a:spcPct val="150000"/>
              </a:lnSpc>
            </a:pPr>
            <a:r>
              <a:rPr lang="hu-HU" sz="1800" dirty="0">
                <a:solidFill>
                  <a:srgbClr val="002060"/>
                </a:solidFill>
              </a:rPr>
              <a:t>A</a:t>
            </a:r>
            <a:r>
              <a:rPr lang="hu-HU" sz="1800" dirty="0" smtClean="0">
                <a:solidFill>
                  <a:srgbClr val="002060"/>
                </a:solidFill>
              </a:rPr>
              <a:t> pontméret parancs begépelése után egy üres helyet hagyunk ki, majd megadjuk a pont méretét egy számmal.</a:t>
            </a:r>
          </a:p>
          <a:p>
            <a:pPr>
              <a:lnSpc>
                <a:spcPct val="150000"/>
              </a:lnSpc>
            </a:pPr>
            <a:endParaRPr lang="hu-H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451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Pontméret parancs: </a:t>
            </a:r>
            <a:r>
              <a:rPr lang="hu-HU" sz="4000" dirty="0" err="1" smtClean="0">
                <a:solidFill>
                  <a:srgbClr val="FF0000"/>
                </a:solidFill>
              </a:rPr>
              <a:t>pontméret_szám</a:t>
            </a:r>
            <a:endParaRPr lang="hu-HU" sz="4000" dirty="0">
              <a:solidFill>
                <a:srgbClr val="FF000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8211128" y="2346036"/>
            <a:ext cx="3472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A zöld pont parancsa:</a:t>
            </a:r>
          </a:p>
          <a:p>
            <a:pPr algn="just">
              <a:lnSpc>
                <a:spcPct val="150000"/>
              </a:lnSpc>
            </a:pPr>
            <a:r>
              <a:rPr lang="hu-HU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ontméret 45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A piros pont parancsa:</a:t>
            </a:r>
          </a:p>
          <a:p>
            <a:pPr algn="just">
              <a:lnSpc>
                <a:spcPct val="150000"/>
              </a:lnSpc>
            </a:pPr>
            <a:r>
              <a:rPr lang="hu-HU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ontméret 80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A kék pont parancsa:</a:t>
            </a:r>
          </a:p>
          <a:p>
            <a:pPr algn="just">
              <a:lnSpc>
                <a:spcPct val="150000"/>
              </a:lnSpc>
            </a:pPr>
            <a:r>
              <a:rPr lang="hu-HU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hu-HU" dirty="0" smtClean="0">
                <a:solidFill>
                  <a:schemeClr val="tx1">
                    <a:lumMod val="50000"/>
                  </a:schemeClr>
                </a:solidFill>
              </a:rPr>
              <a:t>ontméret 120</a:t>
            </a:r>
            <a:endParaRPr lang="hu-H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8" y="1782618"/>
            <a:ext cx="7452137" cy="41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4559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>
          <a:xfrm>
            <a:off x="572079" y="110836"/>
            <a:ext cx="10991849" cy="697202"/>
          </a:xfrm>
        </p:spPr>
        <p:txBody>
          <a:bodyPr/>
          <a:lstStyle/>
          <a:p>
            <a:r>
              <a:rPr lang="hu-HU" sz="4000" dirty="0" smtClean="0">
                <a:solidFill>
                  <a:srgbClr val="002060"/>
                </a:solidFill>
              </a:rPr>
              <a:t>Háttérszín </a:t>
            </a:r>
            <a:r>
              <a:rPr lang="hu-HU" sz="4000" dirty="0">
                <a:solidFill>
                  <a:srgbClr val="002060"/>
                </a:solidFill>
              </a:rPr>
              <a:t>parancsa: </a:t>
            </a:r>
            <a:r>
              <a:rPr lang="hu-HU" sz="4000" dirty="0" smtClean="0">
                <a:solidFill>
                  <a:srgbClr val="FF0000"/>
                </a:solidFill>
              </a:rPr>
              <a:t>háttérszín!</a:t>
            </a:r>
            <a:endParaRPr lang="hu-HU" sz="4000" dirty="0">
              <a:solidFill>
                <a:srgbClr val="FF000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03" y="1094365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3689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>
                <a:solidFill>
                  <a:srgbClr val="002060"/>
                </a:solidFill>
              </a:rPr>
              <a:t>Ezek a színek vannak a </a:t>
            </a:r>
            <a:r>
              <a:rPr lang="hu-HU" sz="4000" dirty="0" err="1">
                <a:solidFill>
                  <a:srgbClr val="002060"/>
                </a:solidFill>
              </a:rPr>
              <a:t>Logoban</a:t>
            </a:r>
            <a:r>
              <a:rPr lang="hu-HU" sz="4000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65540" name="Picture 4" descr="0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1341438"/>
            <a:ext cx="9144000" cy="2347912"/>
          </a:xfrm>
          <a:noFill/>
          <a:ln/>
        </p:spPr>
      </p:pic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5520" y="4509120"/>
            <a:ext cx="2664296" cy="1574500"/>
          </a:xfrm>
        </p:spPr>
      </p:pic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3000376" y="4149725"/>
            <a:ext cx="6767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hu-HU" sz="2400">
                <a:solidFill>
                  <a:srgbClr val="CC3300"/>
                </a:solidFill>
                <a:latin typeface="Arial" charset="0"/>
              </a:rPr>
              <a:t>Figyeld meg az elnevezésüket!</a:t>
            </a:r>
          </a:p>
        </p:txBody>
      </p:sp>
    </p:spTree>
    <p:extLst>
      <p:ext uri="{BB962C8B-B14F-4D97-AF65-F5344CB8AC3E}">
        <p14:creationId xmlns:p14="http://schemas.microsoft.com/office/powerpoint/2010/main" val="31582783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807388" y="2557430"/>
            <a:ext cx="429608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u-HU" sz="12000" b="1" cap="none" spc="0" dirty="0" smtClean="0">
                <a:ln/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Vége!</a:t>
            </a:r>
            <a:endParaRPr lang="hu-HU" sz="12000" b="1" cap="none" spc="0" dirty="0">
              <a:ln/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6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8261" y="0"/>
            <a:ext cx="10991849" cy="678729"/>
          </a:xfrm>
        </p:spPr>
        <p:txBody>
          <a:bodyPr/>
          <a:lstStyle/>
          <a:p>
            <a:r>
              <a:rPr lang="hu-HU" dirty="0">
                <a:solidFill>
                  <a:srgbClr val="6600FF"/>
                </a:solidFill>
              </a:rPr>
              <a:t>Ez a programablak!</a:t>
            </a:r>
          </a:p>
        </p:txBody>
      </p:sp>
      <p:pic>
        <p:nvPicPr>
          <p:cNvPr id="53251" name="Picture 3" descr="logo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711" y="637022"/>
            <a:ext cx="8216997" cy="6162748"/>
          </a:xfrm>
          <a:noFill/>
          <a:ln>
            <a:solidFill>
              <a:schemeClr val="tx1"/>
            </a:solidFill>
          </a:ln>
        </p:spPr>
      </p:pic>
      <p:sp>
        <p:nvSpPr>
          <p:cNvPr id="2" name="Szövegdoboz 1"/>
          <p:cNvSpPr txBox="1"/>
          <p:nvPr/>
        </p:nvSpPr>
        <p:spPr>
          <a:xfrm>
            <a:off x="104964" y="696792"/>
            <a:ext cx="2475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menüsor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104964" y="1060830"/>
            <a:ext cx="193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eszköztár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132247" y="2613890"/>
            <a:ext cx="1767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rajzlap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104964" y="6234545"/>
            <a:ext cx="2314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parancssor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85916" y="5501175"/>
            <a:ext cx="19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írólapablak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85916" y="5821694"/>
            <a:ext cx="26600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200" dirty="0" smtClean="0"/>
              <a:t>Az </a:t>
            </a:r>
            <a:r>
              <a:rPr lang="hu-HU" sz="1200" dirty="0"/>
              <a:t>Írólapablak a már beírt parancs sorokat jeleníti meg.</a:t>
            </a:r>
          </a:p>
        </p:txBody>
      </p:sp>
      <p:sp>
        <p:nvSpPr>
          <p:cNvPr id="9" name="Téglalap 8"/>
          <p:cNvSpPr/>
          <p:nvPr/>
        </p:nvSpPr>
        <p:spPr>
          <a:xfrm>
            <a:off x="104964" y="5800436"/>
            <a:ext cx="2398091" cy="48292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Egyenes összekötő nyíllal 10"/>
          <p:cNvCxnSpPr/>
          <p:nvPr/>
        </p:nvCxnSpPr>
        <p:spPr>
          <a:xfrm>
            <a:off x="1311564" y="886691"/>
            <a:ext cx="1675147" cy="73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flipV="1">
            <a:off x="1283855" y="1237673"/>
            <a:ext cx="1702856" cy="780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 flipV="1">
            <a:off x="1071418" y="2770909"/>
            <a:ext cx="3713018" cy="92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>
            <a:off x="1625600" y="5686025"/>
            <a:ext cx="1246909" cy="1356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>
            <a:off x="1505527" y="6437745"/>
            <a:ext cx="1366982" cy="209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603509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3" y="163802"/>
            <a:ext cx="11056502" cy="705860"/>
          </a:xfrm>
        </p:spPr>
        <p:txBody>
          <a:bodyPr>
            <a:noAutofit/>
          </a:bodyPr>
          <a:lstStyle/>
          <a:p>
            <a:pPr algn="l"/>
            <a:r>
              <a:rPr lang="hu-HU" sz="4000" dirty="0">
                <a:solidFill>
                  <a:srgbClr val="6600FF"/>
                </a:solidFill>
              </a:rPr>
              <a:t>   </a:t>
            </a:r>
            <a:r>
              <a:rPr lang="hu-HU" sz="4000" dirty="0" smtClean="0">
                <a:solidFill>
                  <a:srgbClr val="6600FF"/>
                </a:solidFill>
              </a:rPr>
              <a:t>Gépeld be az utasítást a parancssorba!</a:t>
            </a:r>
            <a:endParaRPr lang="hu-HU" sz="4000" dirty="0">
              <a:solidFill>
                <a:srgbClr val="6600FF"/>
              </a:solidFill>
            </a:endParaRPr>
          </a:p>
        </p:txBody>
      </p:sp>
      <p:pic>
        <p:nvPicPr>
          <p:cNvPr id="54275" name="Picture 3" descr="logo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47850" y="2060576"/>
            <a:ext cx="6034088" cy="4525963"/>
          </a:xfrm>
          <a:noFill/>
          <a:ln>
            <a:solidFill>
              <a:srgbClr val="000000"/>
            </a:solidFill>
          </a:ln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8183564" y="2492376"/>
            <a:ext cx="2160587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Üss egy szóközt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100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Üss egy ENTER-t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hu-HU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8256588" y="5373689"/>
            <a:ext cx="2087562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E</a:t>
            </a:r>
            <a:r>
              <a:rPr lang="hu-HU">
                <a:solidFill>
                  <a:srgbClr val="000000"/>
                </a:solidFill>
                <a:latin typeface="Arial" charset="0"/>
              </a:rPr>
              <a:t> az előre irány rövidítése.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100</a:t>
            </a:r>
            <a:r>
              <a:rPr lang="hu-HU">
                <a:solidFill>
                  <a:srgbClr val="000000"/>
                </a:solidFill>
                <a:latin typeface="Arial" charset="0"/>
              </a:rPr>
              <a:t> a lépésszámot jelzi</a:t>
            </a:r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2351088" y="836613"/>
            <a:ext cx="144462" cy="5472112"/>
          </a:xfrm>
          <a:prstGeom prst="downArrow">
            <a:avLst>
              <a:gd name="adj1" fmla="val 50000"/>
              <a:gd name="adj2" fmla="val 9469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8256589" y="1196976"/>
            <a:ext cx="287337" cy="1152525"/>
          </a:xfrm>
          <a:prstGeom prst="downArrow">
            <a:avLst>
              <a:gd name="adj1" fmla="val 50000"/>
              <a:gd name="adj2" fmla="val 1002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52426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2" y="235239"/>
            <a:ext cx="11176575" cy="817274"/>
          </a:xfrm>
        </p:spPr>
        <p:txBody>
          <a:bodyPr/>
          <a:lstStyle/>
          <a:p>
            <a:pPr algn="l"/>
            <a:r>
              <a:rPr lang="hu-HU" dirty="0" smtClean="0">
                <a:solidFill>
                  <a:srgbClr val="6600FF"/>
                </a:solidFill>
              </a:rPr>
              <a:t>Gépeld </a:t>
            </a:r>
            <a:r>
              <a:rPr lang="hu-HU" dirty="0">
                <a:solidFill>
                  <a:srgbClr val="6600FF"/>
                </a:solidFill>
              </a:rPr>
              <a:t>be az </a:t>
            </a:r>
            <a:r>
              <a:rPr lang="hu-HU" dirty="0" smtClean="0">
                <a:solidFill>
                  <a:srgbClr val="6600FF"/>
                </a:solidFill>
              </a:rPr>
              <a:t>utasítást a parancssorba!</a:t>
            </a:r>
            <a:endParaRPr lang="hu-HU" dirty="0">
              <a:solidFill>
                <a:srgbClr val="6600FF"/>
              </a:solidFill>
            </a:endParaRPr>
          </a:p>
        </p:txBody>
      </p:sp>
      <p:pic>
        <p:nvPicPr>
          <p:cNvPr id="55299" name="Picture 3" descr="logo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5189" y="1557338"/>
            <a:ext cx="6035675" cy="4525962"/>
          </a:xfrm>
          <a:noFill/>
          <a:ln>
            <a:solidFill>
              <a:schemeClr val="tx1"/>
            </a:solidFill>
          </a:ln>
        </p:spPr>
      </p:pic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2279650" y="1052513"/>
            <a:ext cx="215900" cy="4895850"/>
          </a:xfrm>
          <a:prstGeom prst="downArrow">
            <a:avLst>
              <a:gd name="adj1" fmla="val 50000"/>
              <a:gd name="adj2" fmla="val 566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8328025" y="2133601"/>
            <a:ext cx="2160588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j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Üss egy szóközt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90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>
                <a:solidFill>
                  <a:srgbClr val="FF0000"/>
                </a:solidFill>
                <a:latin typeface="Arial" charset="0"/>
              </a:rPr>
              <a:t>Üss egy ENTER-t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hu-HU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8328026" y="5254626"/>
            <a:ext cx="2087563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j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 a jobbra fordulás rövidítése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90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 az elfordulás mértéke, (derékszög).</a:t>
            </a:r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8401051" y="1268414"/>
            <a:ext cx="288925" cy="865187"/>
          </a:xfrm>
          <a:prstGeom prst="downArrow">
            <a:avLst>
              <a:gd name="adj1" fmla="val 50000"/>
              <a:gd name="adj2" fmla="val 74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514871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3" y="163802"/>
            <a:ext cx="11056502" cy="705860"/>
          </a:xfrm>
        </p:spPr>
        <p:txBody>
          <a:bodyPr>
            <a:noAutofit/>
          </a:bodyPr>
          <a:lstStyle/>
          <a:p>
            <a:pPr algn="l"/>
            <a:r>
              <a:rPr lang="hu-HU" sz="4000" dirty="0">
                <a:solidFill>
                  <a:srgbClr val="6600FF"/>
                </a:solidFill>
              </a:rPr>
              <a:t>   </a:t>
            </a:r>
            <a:r>
              <a:rPr lang="hu-HU" sz="4000" dirty="0" smtClean="0">
                <a:solidFill>
                  <a:srgbClr val="6600FF"/>
                </a:solidFill>
              </a:rPr>
              <a:t>Gépeld be az utasítást a parancssorba!</a:t>
            </a:r>
            <a:endParaRPr lang="hu-HU" sz="4000" dirty="0">
              <a:solidFill>
                <a:srgbClr val="6600FF"/>
              </a:solidFill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8183564" y="2492376"/>
            <a:ext cx="2160587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h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Üss egy szóközt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 smtClean="0">
                <a:solidFill>
                  <a:srgbClr val="FF0000"/>
                </a:solidFill>
                <a:latin typeface="Arial" charset="0"/>
              </a:rPr>
              <a:t>50</a:t>
            </a:r>
            <a:endParaRPr lang="hu-HU" dirty="0">
              <a:solidFill>
                <a:srgbClr val="FF00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Üss egy ENTER-t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hu-H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8256588" y="5373689"/>
            <a:ext cx="2087562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h</a:t>
            </a:r>
            <a:r>
              <a:rPr lang="hu-HU" dirty="0" smtClean="0">
                <a:solidFill>
                  <a:srgbClr val="000000"/>
                </a:solidFill>
                <a:latin typeface="Arial" charset="0"/>
              </a:rPr>
              <a:t> a hátra 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irány rövidítése.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 smtClean="0">
                <a:solidFill>
                  <a:srgbClr val="FF0000"/>
                </a:solidFill>
                <a:latin typeface="Arial" charset="0"/>
              </a:rPr>
              <a:t>50</a:t>
            </a:r>
            <a:r>
              <a:rPr lang="hu-HU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a lépésszámot jelzi</a:t>
            </a: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8256589" y="1196976"/>
            <a:ext cx="287337" cy="1152525"/>
          </a:xfrm>
          <a:prstGeom prst="downArrow">
            <a:avLst>
              <a:gd name="adj1" fmla="val 50000"/>
              <a:gd name="adj2" fmla="val 1002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527" y="1976582"/>
            <a:ext cx="6259818" cy="3941186"/>
          </a:xfrm>
        </p:spPr>
      </p:pic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1834628" y="851190"/>
            <a:ext cx="188136" cy="4598265"/>
          </a:xfrm>
          <a:prstGeom prst="downArrow">
            <a:avLst>
              <a:gd name="adj1" fmla="val 50000"/>
              <a:gd name="adj2" fmla="val 9469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327475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2" y="235239"/>
            <a:ext cx="11176575" cy="817274"/>
          </a:xfrm>
        </p:spPr>
        <p:txBody>
          <a:bodyPr/>
          <a:lstStyle/>
          <a:p>
            <a:pPr algn="l"/>
            <a:r>
              <a:rPr lang="hu-HU" dirty="0" smtClean="0">
                <a:solidFill>
                  <a:srgbClr val="6600FF"/>
                </a:solidFill>
              </a:rPr>
              <a:t>Gépeld </a:t>
            </a:r>
            <a:r>
              <a:rPr lang="hu-HU" dirty="0">
                <a:solidFill>
                  <a:srgbClr val="6600FF"/>
                </a:solidFill>
              </a:rPr>
              <a:t>be az </a:t>
            </a:r>
            <a:r>
              <a:rPr lang="hu-HU" dirty="0" smtClean="0">
                <a:solidFill>
                  <a:srgbClr val="6600FF"/>
                </a:solidFill>
              </a:rPr>
              <a:t>utasítást a parancssorba!</a:t>
            </a:r>
            <a:endParaRPr lang="hu-HU" dirty="0">
              <a:solidFill>
                <a:srgbClr val="6600FF"/>
              </a:solidFill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8328025" y="2133601"/>
            <a:ext cx="2160588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b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Üss egy szóközt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90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Üss egy ENTER-t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hu-H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8364537" y="4715433"/>
            <a:ext cx="2087563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hu-HU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hu-HU" dirty="0" smtClean="0">
                <a:solidFill>
                  <a:srgbClr val="000000"/>
                </a:solidFill>
                <a:latin typeface="Arial" charset="0"/>
              </a:rPr>
              <a:t>balra 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fordulás rövidítése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dirty="0">
                <a:solidFill>
                  <a:srgbClr val="FF0000"/>
                </a:solidFill>
                <a:latin typeface="Arial" charset="0"/>
              </a:rPr>
              <a:t>90</a:t>
            </a:r>
            <a:r>
              <a:rPr lang="hu-HU" dirty="0">
                <a:solidFill>
                  <a:srgbClr val="000000"/>
                </a:solidFill>
                <a:latin typeface="Arial" charset="0"/>
              </a:rPr>
              <a:t> az elfordulás mértéke, (derékszög).</a:t>
            </a:r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8401051" y="1268414"/>
            <a:ext cx="288925" cy="865187"/>
          </a:xfrm>
          <a:prstGeom prst="downArrow">
            <a:avLst>
              <a:gd name="adj1" fmla="val 50000"/>
              <a:gd name="adj2" fmla="val 74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79" y="1941947"/>
            <a:ext cx="6366933" cy="3581400"/>
          </a:xfrm>
        </p:spPr>
      </p:pic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1924579" y="904731"/>
            <a:ext cx="227494" cy="4184505"/>
          </a:xfrm>
          <a:prstGeom prst="downArrow">
            <a:avLst>
              <a:gd name="adj1" fmla="val 50000"/>
              <a:gd name="adj2" fmla="val 566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91212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648076" y="1700214"/>
            <a:ext cx="6696075" cy="2808287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4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>
                <a:solidFill>
                  <a:srgbClr val="002060"/>
                </a:solidFill>
              </a:rPr>
              <a:t>Tollvastagság rövid parancsa: </a:t>
            </a:r>
            <a:r>
              <a:rPr lang="hu-HU" sz="4000" dirty="0">
                <a:solidFill>
                  <a:srgbClr val="CC3300"/>
                </a:solidFill>
              </a:rPr>
              <a:t>tv!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863" y="2622551"/>
            <a:ext cx="2832100" cy="3771900"/>
          </a:xfrm>
        </p:spPr>
      </p:pic>
      <p:pic>
        <p:nvPicPr>
          <p:cNvPr id="61448" name="Picture 8" descr="0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03838" y="2205038"/>
            <a:ext cx="3486150" cy="16954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33192918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>
                <a:solidFill>
                  <a:srgbClr val="002060"/>
                </a:solidFill>
              </a:rPr>
              <a:t>A tollvastagságot 1-20-ig állíthatod be!</a:t>
            </a:r>
          </a:p>
        </p:txBody>
      </p:sp>
      <p:pic>
        <p:nvPicPr>
          <p:cNvPr id="62469" name="Picture 5" descr="00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1" y="2781301"/>
            <a:ext cx="8964613" cy="20923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69776094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>
                <a:solidFill>
                  <a:srgbClr val="002060"/>
                </a:solidFill>
              </a:rPr>
              <a:t>Ebben az esetben egy 10-es tollvastagságot állítottunk be!</a:t>
            </a:r>
          </a:p>
        </p:txBody>
      </p:sp>
      <p:pic>
        <p:nvPicPr>
          <p:cNvPr id="63493" name="Picture 5" descr="0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35413" y="1773239"/>
            <a:ext cx="3816350" cy="1120775"/>
          </a:xfrm>
          <a:noFill/>
          <a:ln/>
        </p:spPr>
      </p:pic>
      <p:pic>
        <p:nvPicPr>
          <p:cNvPr id="63501" name="Picture 13" descr="0000887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935383" y="1773239"/>
            <a:ext cx="2087563" cy="1566862"/>
          </a:xfrm>
          <a:noFill/>
          <a:ln/>
        </p:spPr>
      </p:pic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7967664" y="3644901"/>
            <a:ext cx="2376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000">
                <a:solidFill>
                  <a:srgbClr val="CC3300"/>
                </a:solidFill>
                <a:latin typeface="Arial" charset="0"/>
              </a:rPr>
              <a:t>Üss egy Entert!</a:t>
            </a:r>
          </a:p>
        </p:txBody>
      </p:sp>
      <p:sp>
        <p:nvSpPr>
          <p:cNvPr id="2" name="Téglalap 1"/>
          <p:cNvSpPr/>
          <p:nvPr/>
        </p:nvSpPr>
        <p:spPr>
          <a:xfrm>
            <a:off x="6312024" y="1773239"/>
            <a:ext cx="1224136" cy="1120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601" y="3249615"/>
            <a:ext cx="3953734" cy="2698461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680326" y="4969164"/>
            <a:ext cx="341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rgbClr val="FF0000"/>
                </a:solidFill>
              </a:rPr>
              <a:t>Kattints a Csináld gombra!</a:t>
            </a:r>
            <a:endParaRPr lang="hu-HU" dirty="0">
              <a:solidFill>
                <a:srgbClr val="FF0000"/>
              </a:solidFill>
            </a:endParaRPr>
          </a:p>
        </p:txBody>
      </p:sp>
      <p:cxnSp>
        <p:nvCxnSpPr>
          <p:cNvPr id="6" name="Egyenes összekötő nyíllal 5"/>
          <p:cNvCxnSpPr/>
          <p:nvPr/>
        </p:nvCxnSpPr>
        <p:spPr>
          <a:xfrm flipH="1" flipV="1">
            <a:off x="7250545" y="3916218"/>
            <a:ext cx="581892" cy="10529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/>
          <p:cNvSpPr txBox="1"/>
          <p:nvPr/>
        </p:nvSpPr>
        <p:spPr>
          <a:xfrm>
            <a:off x="193964" y="1773239"/>
            <a:ext cx="336341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 smtClean="0">
                <a:solidFill>
                  <a:schemeClr val="accent6">
                    <a:lumMod val="10000"/>
                  </a:schemeClr>
                </a:solidFill>
              </a:rPr>
              <a:t>A parancssorba beírt tv! parancs hatására megjelenő ablakban rákattinthatsz a kívánt vonalra, vagy fölötte levő üres téglalapba beírhatod a számot is.</a:t>
            </a:r>
          </a:p>
          <a:p>
            <a:endParaRPr lang="hu-HU" dirty="0"/>
          </a:p>
        </p:txBody>
      </p:sp>
      <p:cxnSp>
        <p:nvCxnSpPr>
          <p:cNvPr id="10" name="Egyenes összekötő nyíllal 9"/>
          <p:cNvCxnSpPr/>
          <p:nvPr/>
        </p:nvCxnSpPr>
        <p:spPr>
          <a:xfrm>
            <a:off x="2974109" y="3340101"/>
            <a:ext cx="1126836" cy="18507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>
            <a:off x="2558473" y="3916218"/>
            <a:ext cx="1376940" cy="1255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8956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468</Words>
  <Application>Microsoft Office PowerPoint</Application>
  <PresentationFormat>Szélesvásznú</PresentationFormat>
  <Paragraphs>66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3" baseType="lpstr">
      <vt:lpstr>Arial</vt:lpstr>
      <vt:lpstr>Calibri</vt:lpstr>
      <vt:lpstr>Monotype Corsiva</vt:lpstr>
      <vt:lpstr>Verdana</vt:lpstr>
      <vt:lpstr>Balloons</vt:lpstr>
      <vt:lpstr>PowerPoint-bemutató</vt:lpstr>
      <vt:lpstr>Ez a programablak!</vt:lpstr>
      <vt:lpstr>   Gépeld be az utasítást a parancssorba!</vt:lpstr>
      <vt:lpstr>Gépeld be az utasítást a parancssorba!</vt:lpstr>
      <vt:lpstr>   Gépeld be az utasítást a parancssorba!</vt:lpstr>
      <vt:lpstr>Gépeld be az utasítást a parancssorba!</vt:lpstr>
      <vt:lpstr>Tollvastagság rövid parancsa: tv!</vt:lpstr>
      <vt:lpstr>A tollvastagságot 1-20-ig állíthatod be!</vt:lpstr>
      <vt:lpstr>Ebben az esetben egy 10-es tollvastagságot állítottunk be!</vt:lpstr>
      <vt:lpstr>Tollszín rövid parancsa: tsz!</vt:lpstr>
      <vt:lpstr>PowerPoint-bemutató</vt:lpstr>
      <vt:lpstr>Tollat fel, tollat le parancs: tf   tl</vt:lpstr>
      <vt:lpstr>Tollat fel, tollat le parancs: tf   tl</vt:lpstr>
      <vt:lpstr>Pontméret parancsa: pontméret_szám</vt:lpstr>
      <vt:lpstr>Pontméret parancs: pontméret_szám</vt:lpstr>
      <vt:lpstr>Háttérszín parancsa: háttérszín!</vt:lpstr>
      <vt:lpstr>Ezek a színek vannak a Logoban!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Valéria Szigetiné S.</dc:creator>
  <cp:lastModifiedBy>Valéria Szigetiné S.</cp:lastModifiedBy>
  <cp:revision>17</cp:revision>
  <dcterms:created xsi:type="dcterms:W3CDTF">2021-02-01T14:13:45Z</dcterms:created>
  <dcterms:modified xsi:type="dcterms:W3CDTF">2022-03-13T10:40:37Z</dcterms:modified>
</cp:coreProperties>
</file>