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sldIdLst>
    <p:sldId id="257" r:id="rId2"/>
    <p:sldId id="262" r:id="rId3"/>
    <p:sldId id="259" r:id="rId4"/>
    <p:sldId id="260" r:id="rId5"/>
    <p:sldId id="261" r:id="rId6"/>
    <p:sldId id="263" r:id="rId7"/>
    <p:sldId id="264" r:id="rId8"/>
    <p:sldId id="258" r:id="rId9"/>
  </p:sldIdLst>
  <p:sldSz cx="12192000" cy="6858000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69" d="100"/>
          <a:sy n="69" d="100"/>
        </p:scale>
        <p:origin x="56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4842A88-6025-4F0B-B93F-C760D1F3AEF4}" type="datetimeFigureOut">
              <a:rPr lang="hu-HU" smtClean="0"/>
              <a:t>2021. 10. 16.</a:t>
            </a:fld>
            <a:endParaRPr lang="hu-HU"/>
          </a:p>
        </p:txBody>
      </p:sp>
      <p:sp>
        <p:nvSpPr>
          <p:cNvPr id="4" name="Diakép hely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u-HU"/>
          </a:p>
        </p:txBody>
      </p:sp>
      <p:sp>
        <p:nvSpPr>
          <p:cNvPr id="5" name="Jegyzetek hely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3C01D4C-1A71-4F9F-9DD7-2FAD0FA28607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8156352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F4388D8-572C-4D24-AE67-1BFE75C7F218}" type="slidenum">
              <a:rPr lang="hu-HU"/>
              <a:pPr/>
              <a:t>2</a:t>
            </a:fld>
            <a:endParaRPr lang="hu-HU"/>
          </a:p>
        </p:txBody>
      </p:sp>
      <p:sp>
        <p:nvSpPr>
          <p:cNvPr id="460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hu-HU"/>
              <a:t>enter</a:t>
            </a:r>
          </a:p>
        </p:txBody>
      </p:sp>
    </p:spTree>
    <p:extLst>
      <p:ext uri="{BB962C8B-B14F-4D97-AF65-F5344CB8AC3E}">
        <p14:creationId xmlns:p14="http://schemas.microsoft.com/office/powerpoint/2010/main" val="272959410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552F07F-8D7A-4AAD-AD16-02676E36D110}" type="slidenum">
              <a:rPr lang="hu-HU"/>
              <a:pPr/>
              <a:t>3</a:t>
            </a:fld>
            <a:endParaRPr lang="hu-HU"/>
          </a:p>
        </p:txBody>
      </p:sp>
      <p:sp>
        <p:nvSpPr>
          <p:cNvPr id="368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hu-HU"/>
              <a:t>space</a:t>
            </a:r>
          </a:p>
        </p:txBody>
      </p:sp>
    </p:spTree>
    <p:extLst>
      <p:ext uri="{BB962C8B-B14F-4D97-AF65-F5344CB8AC3E}">
        <p14:creationId xmlns:p14="http://schemas.microsoft.com/office/powerpoint/2010/main" val="40642480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34E0BA9-1E7B-4A5F-B17A-AABD479E00A4}" type="slidenum">
              <a:rPr lang="hu-HU"/>
              <a:pPr/>
              <a:t>4</a:t>
            </a:fld>
            <a:endParaRPr lang="hu-HU"/>
          </a:p>
        </p:txBody>
      </p:sp>
      <p:sp>
        <p:nvSpPr>
          <p:cNvPr id="921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1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64749804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AA4C941-4558-4B98-B5EB-A67C6F1B8720}" type="slidenum">
              <a:rPr lang="hu-HU"/>
              <a:pPr/>
              <a:t>5</a:t>
            </a:fld>
            <a:endParaRPr lang="hu-HU"/>
          </a:p>
        </p:txBody>
      </p:sp>
      <p:sp>
        <p:nvSpPr>
          <p:cNvPr id="440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hu-HU"/>
              <a:t>Caps lock</a:t>
            </a:r>
          </a:p>
        </p:txBody>
      </p:sp>
    </p:spTree>
    <p:extLst>
      <p:ext uri="{BB962C8B-B14F-4D97-AF65-F5344CB8AC3E}">
        <p14:creationId xmlns:p14="http://schemas.microsoft.com/office/powerpoint/2010/main" val="19349866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48EB4B3-0FA9-4E4A-8CA5-B7E0829D04B1}" type="slidenum">
              <a:rPr lang="hu-HU"/>
              <a:pPr/>
              <a:t>6</a:t>
            </a:fld>
            <a:endParaRPr lang="hu-HU"/>
          </a:p>
        </p:txBody>
      </p:sp>
      <p:sp>
        <p:nvSpPr>
          <p:cNvPr id="481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hu-HU"/>
              <a:t>Back space</a:t>
            </a:r>
          </a:p>
        </p:txBody>
      </p:sp>
    </p:spTree>
    <p:extLst>
      <p:ext uri="{BB962C8B-B14F-4D97-AF65-F5344CB8AC3E}">
        <p14:creationId xmlns:p14="http://schemas.microsoft.com/office/powerpoint/2010/main" val="48147877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3CE9074-E241-4D65-8D53-AEC0137FCDD1}" type="slidenum">
              <a:rPr lang="hu-HU"/>
              <a:pPr/>
              <a:t>7</a:t>
            </a:fld>
            <a:endParaRPr lang="hu-HU"/>
          </a:p>
        </p:txBody>
      </p:sp>
      <p:sp>
        <p:nvSpPr>
          <p:cNvPr id="399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hu-HU"/>
              <a:t>alt</a:t>
            </a:r>
          </a:p>
        </p:txBody>
      </p:sp>
    </p:spTree>
    <p:extLst>
      <p:ext uri="{BB962C8B-B14F-4D97-AF65-F5344CB8AC3E}">
        <p14:creationId xmlns:p14="http://schemas.microsoft.com/office/powerpoint/2010/main" val="22717198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u-HU" smtClean="0"/>
              <a:t>Alcím mintájának szerkesztése</a:t>
            </a:r>
            <a:endParaRPr lang="hu-H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800AB2-A4C7-475C-ADDE-86400633D046}" type="slidenum">
              <a:rPr lang="es-E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s-E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211781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B0B5B9-BFC4-496C-B513-E5678F9F0C88}" type="slidenum">
              <a:rPr lang="es-E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s-E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183364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22568E-ECBA-419C-A98C-3195CF27977C}" type="slidenum">
              <a:rPr lang="es-E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s-E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039993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8923F7-064F-4A1B-8E51-E69401A81853}" type="slidenum">
              <a:rPr lang="es-E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s-E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752079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1851" y="1709739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831851" y="4589464"/>
            <a:ext cx="105156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F3BEE9-259C-47AC-A017-0F4379088BA6}" type="slidenum">
              <a:rPr lang="es-E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s-E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442758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DF6F341-21EB-447A-B5E5-6E2376B7D902}" type="slidenum">
              <a:rPr lang="es-E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s-E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50651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40317" y="365126"/>
            <a:ext cx="10515600" cy="1325563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840318" y="1681163"/>
            <a:ext cx="515831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840318" y="2505075"/>
            <a:ext cx="5158316" cy="368458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71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717" cy="368458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35E1C5-EF40-40BF-9AEA-E922B641DDE3}" type="slidenum">
              <a:rPr lang="es-E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s-E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61475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52C37F-736D-4B3C-99FF-C69A1E657696}" type="slidenum">
              <a:rPr lang="es-E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s-E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75211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E03CC4-BE04-4434-ADD8-0781E01EC62A}" type="slidenum">
              <a:rPr lang="es-E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s-E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88391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1F859A-59B7-4B24-B207-1683871CBAEB}" type="slidenum">
              <a:rPr lang="es-E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s-E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645179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hu-HU" noProof="0" smtClean="0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B85498-BF9E-42C2-B6B8-E4642592E998}" type="slidenum">
              <a:rPr lang="es-E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s-E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52295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cambiar el estilo de título	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70C4139-3704-407D-8F23-0362279DEF55}" type="slidenum">
              <a:rPr lang="es-ES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s-E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480158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7.JPG"/><Relationship Id="rId4" Type="http://schemas.openxmlformats.org/officeDocument/2006/relationships/image" Target="../media/image6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150"/>
          <p:cNvSpPr>
            <a:spLocks noGrp="1" noChangeArrowheads="1"/>
          </p:cNvSpPr>
          <p:nvPr>
            <p:ph type="ctrTitle"/>
          </p:nvPr>
        </p:nvSpPr>
        <p:spPr>
          <a:xfrm>
            <a:off x="2208214" y="2708275"/>
            <a:ext cx="7488237" cy="647700"/>
          </a:xfrm>
        </p:spPr>
        <p:txBody>
          <a:bodyPr anchor="ctr"/>
          <a:lstStyle/>
          <a:p>
            <a:pPr eaLnBrk="1" hangingPunct="1"/>
            <a:r>
              <a:rPr lang="hu-HU" sz="4800" dirty="0" smtClean="0">
                <a:solidFill>
                  <a:srgbClr val="333333"/>
                </a:solidFill>
                <a:latin typeface="Lucida Handwriting" panose="03010101010101010101" pitchFamily="66" charset="0"/>
              </a:rPr>
              <a:t>Alfanumerikus billentyűzet</a:t>
            </a:r>
            <a:endParaRPr lang="es-ES" sz="4800" dirty="0">
              <a:solidFill>
                <a:srgbClr val="333333"/>
              </a:solidFill>
              <a:latin typeface="Lucida Handwriting" panose="03010101010101010101" pitchFamily="66" charset="0"/>
            </a:endParaRPr>
          </a:p>
        </p:txBody>
      </p:sp>
      <p:pic>
        <p:nvPicPr>
          <p:cNvPr id="3" name="Picture 5" descr="bagoly03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226844" y="4171372"/>
            <a:ext cx="1450975" cy="128905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3932230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429418"/>
            <a:ext cx="10972800" cy="1143000"/>
          </a:xfrm>
        </p:spPr>
        <p:txBody>
          <a:bodyPr/>
          <a:lstStyle/>
          <a:p>
            <a:r>
              <a:rPr lang="hu-HU" sz="2400" b="1" dirty="0">
                <a:solidFill>
                  <a:srgbClr val="0033CC"/>
                </a:solidFill>
              </a:rPr>
              <a:t>Az Enter a legfontosabb billentyű. Parancsokat érvényesítünk </a:t>
            </a:r>
            <a:r>
              <a:rPr lang="hu-HU" sz="2400" b="1" dirty="0" smtClean="0">
                <a:solidFill>
                  <a:srgbClr val="0033CC"/>
                </a:solidFill>
              </a:rPr>
              <a:t>vele vagy valamilyen műveletet hagyunk jóvá. Szöveg írásakor új sort kezdünk vele.</a:t>
            </a:r>
            <a:endParaRPr lang="hu-HU" sz="2400" b="1" dirty="0">
              <a:solidFill>
                <a:srgbClr val="0033CC"/>
              </a:solidFill>
            </a:endParaRPr>
          </a:p>
        </p:txBody>
      </p:sp>
      <p:pic>
        <p:nvPicPr>
          <p:cNvPr id="45059" name="Picture 3" descr="2 Karakteres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133600" y="1714500"/>
            <a:ext cx="7924800" cy="3429000"/>
          </a:xfrm>
          <a:prstGeom prst="rect">
            <a:avLst/>
          </a:prstGeom>
          <a:noFill/>
        </p:spPr>
      </p:pic>
      <p:sp>
        <p:nvSpPr>
          <p:cNvPr id="45060" name="AutoShape 4"/>
          <p:cNvSpPr>
            <a:spLocks noChangeArrowheads="1"/>
          </p:cNvSpPr>
          <p:nvPr/>
        </p:nvSpPr>
        <p:spPr bwMode="auto">
          <a:xfrm>
            <a:off x="9551988" y="3141664"/>
            <a:ext cx="215900" cy="2879725"/>
          </a:xfrm>
          <a:prstGeom prst="upArrow">
            <a:avLst>
              <a:gd name="adj1" fmla="val 50000"/>
              <a:gd name="adj2" fmla="val 333456"/>
            </a:avLst>
          </a:prstGeom>
          <a:solidFill>
            <a:srgbClr val="0033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hu-HU"/>
          </a:p>
        </p:txBody>
      </p:sp>
      <p:sp>
        <p:nvSpPr>
          <p:cNvPr id="45061" name="Text Box 5"/>
          <p:cNvSpPr txBox="1">
            <a:spLocks noChangeArrowheads="1"/>
          </p:cNvSpPr>
          <p:nvPr/>
        </p:nvSpPr>
        <p:spPr bwMode="auto">
          <a:xfrm>
            <a:off x="3648075" y="5589588"/>
            <a:ext cx="48958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hu-HU" sz="2400" b="1">
                <a:solidFill>
                  <a:srgbClr val="FF0000"/>
                </a:solidFill>
              </a:rPr>
              <a:t>Figyeld meg a jelét a billentyűn!</a:t>
            </a:r>
          </a:p>
        </p:txBody>
      </p:sp>
    </p:spTree>
    <p:extLst>
      <p:ext uri="{BB962C8B-B14F-4D97-AF65-F5344CB8AC3E}">
        <p14:creationId xmlns:p14="http://schemas.microsoft.com/office/powerpoint/2010/main" val="3473831695"/>
      </p:ext>
    </p:extLst>
  </p:cSld>
  <p:clrMapOvr>
    <a:masterClrMapping/>
  </p:clrMapOvr>
  <p:transition spd="slow">
    <p:zoom dir="in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420111"/>
            <a:ext cx="10972800" cy="1143000"/>
          </a:xfrm>
        </p:spPr>
        <p:txBody>
          <a:bodyPr/>
          <a:lstStyle/>
          <a:p>
            <a:r>
              <a:rPr lang="hu-HU" sz="2400" b="1" dirty="0">
                <a:solidFill>
                  <a:srgbClr val="0033CC"/>
                </a:solidFill>
              </a:rPr>
              <a:t>A </a:t>
            </a:r>
            <a:r>
              <a:rPr lang="hu-HU" sz="2400" b="1" dirty="0" err="1">
                <a:solidFill>
                  <a:srgbClr val="0033CC"/>
                </a:solidFill>
              </a:rPr>
              <a:t>Space</a:t>
            </a:r>
            <a:r>
              <a:rPr lang="hu-HU" sz="2400" b="1" dirty="0">
                <a:solidFill>
                  <a:srgbClr val="0033CC"/>
                </a:solidFill>
              </a:rPr>
              <a:t> /</a:t>
            </a:r>
            <a:r>
              <a:rPr lang="hu-HU" sz="2400" b="1" dirty="0" err="1">
                <a:solidFill>
                  <a:srgbClr val="0033CC"/>
                </a:solidFill>
              </a:rPr>
              <a:t>szpész</a:t>
            </a:r>
            <a:r>
              <a:rPr lang="hu-HU" sz="2400" b="1" dirty="0">
                <a:solidFill>
                  <a:srgbClr val="0033CC"/>
                </a:solidFill>
              </a:rPr>
              <a:t>/ billentyűvel szóközt ütünk.</a:t>
            </a:r>
          </a:p>
        </p:txBody>
      </p:sp>
      <p:pic>
        <p:nvPicPr>
          <p:cNvPr id="34819" name="Picture 3" descr="2 Karakteres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133600" y="1714500"/>
            <a:ext cx="7924800" cy="3429000"/>
          </a:xfrm>
          <a:prstGeom prst="rect">
            <a:avLst/>
          </a:prstGeom>
          <a:noFill/>
        </p:spPr>
      </p:pic>
      <p:sp>
        <p:nvSpPr>
          <p:cNvPr id="34820" name="AutoShape 4"/>
          <p:cNvSpPr>
            <a:spLocks noChangeArrowheads="1"/>
          </p:cNvSpPr>
          <p:nvPr/>
        </p:nvSpPr>
        <p:spPr bwMode="auto">
          <a:xfrm>
            <a:off x="5664201" y="4724401"/>
            <a:ext cx="720725" cy="1370013"/>
          </a:xfrm>
          <a:prstGeom prst="upArrow">
            <a:avLst>
              <a:gd name="adj1" fmla="val 50000"/>
              <a:gd name="adj2" fmla="val 47522"/>
            </a:avLst>
          </a:prstGeom>
          <a:solidFill>
            <a:srgbClr val="0033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974610285"/>
      </p:ext>
    </p:extLst>
  </p:cSld>
  <p:clrMapOvr>
    <a:masterClrMapping/>
  </p:clrMapOvr>
  <p:transition spd="slow">
    <p:zoom dir="in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540544"/>
            <a:ext cx="10972800" cy="1143000"/>
          </a:xfrm>
        </p:spPr>
        <p:txBody>
          <a:bodyPr/>
          <a:lstStyle/>
          <a:p>
            <a:r>
              <a:rPr lang="hu-HU" sz="2400" b="1" dirty="0">
                <a:solidFill>
                  <a:srgbClr val="0033CC"/>
                </a:solidFill>
              </a:rPr>
              <a:t>A Shift billentyűt </a:t>
            </a:r>
            <a:r>
              <a:rPr lang="hu-HU" sz="2400" b="1" dirty="0" smtClean="0">
                <a:solidFill>
                  <a:srgbClr val="0033CC"/>
                </a:solidFill>
              </a:rPr>
              <a:t>lenyomva (és lenyomva tartva) válthatunk a kis- és a nagybetű gépelésekor.</a:t>
            </a:r>
            <a:endParaRPr lang="hu-HU" sz="2400" b="1" dirty="0">
              <a:solidFill>
                <a:srgbClr val="0033CC"/>
              </a:solidFill>
            </a:endParaRPr>
          </a:p>
        </p:txBody>
      </p:sp>
      <p:pic>
        <p:nvPicPr>
          <p:cNvPr id="37891" name="Picture 3" descr="2 Karakteres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143251" y="1844675"/>
            <a:ext cx="6194425" cy="2679700"/>
          </a:xfrm>
          <a:prstGeom prst="rect">
            <a:avLst/>
          </a:prstGeom>
          <a:noFill/>
        </p:spPr>
      </p:pic>
      <p:sp>
        <p:nvSpPr>
          <p:cNvPr id="37892" name="AutoShape 4"/>
          <p:cNvSpPr>
            <a:spLocks noChangeArrowheads="1"/>
          </p:cNvSpPr>
          <p:nvPr/>
        </p:nvSpPr>
        <p:spPr bwMode="auto">
          <a:xfrm>
            <a:off x="3432175" y="3716338"/>
            <a:ext cx="215900" cy="1873250"/>
          </a:xfrm>
          <a:prstGeom prst="upArrow">
            <a:avLst>
              <a:gd name="adj1" fmla="val 50000"/>
              <a:gd name="adj2" fmla="val 216912"/>
            </a:avLst>
          </a:prstGeom>
          <a:solidFill>
            <a:srgbClr val="0033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hu-HU"/>
          </a:p>
        </p:txBody>
      </p:sp>
      <p:sp>
        <p:nvSpPr>
          <p:cNvPr id="37893" name="AutoShape 5"/>
          <p:cNvSpPr>
            <a:spLocks noChangeArrowheads="1"/>
          </p:cNvSpPr>
          <p:nvPr/>
        </p:nvSpPr>
        <p:spPr bwMode="auto">
          <a:xfrm>
            <a:off x="8543925" y="3716338"/>
            <a:ext cx="215900" cy="1873250"/>
          </a:xfrm>
          <a:prstGeom prst="upArrow">
            <a:avLst>
              <a:gd name="adj1" fmla="val 50000"/>
              <a:gd name="adj2" fmla="val 216912"/>
            </a:avLst>
          </a:prstGeom>
          <a:solidFill>
            <a:srgbClr val="0033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hu-HU"/>
          </a:p>
        </p:txBody>
      </p:sp>
      <p:sp>
        <p:nvSpPr>
          <p:cNvPr id="37894" name="Text Box 6"/>
          <p:cNvSpPr txBox="1">
            <a:spLocks noChangeArrowheads="1"/>
          </p:cNvSpPr>
          <p:nvPr/>
        </p:nvSpPr>
        <p:spPr bwMode="auto">
          <a:xfrm>
            <a:off x="3648075" y="5589588"/>
            <a:ext cx="48958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hu-HU" sz="2400" b="1">
                <a:solidFill>
                  <a:srgbClr val="FF0000"/>
                </a:solidFill>
              </a:rPr>
              <a:t>Figyeld meg a jelét a billentyűn!</a:t>
            </a:r>
          </a:p>
        </p:txBody>
      </p:sp>
    </p:spTree>
    <p:extLst>
      <p:ext uri="{BB962C8B-B14F-4D97-AF65-F5344CB8AC3E}">
        <p14:creationId xmlns:p14="http://schemas.microsoft.com/office/powerpoint/2010/main" val="1250322788"/>
      </p:ext>
    </p:extLst>
  </p:cSld>
  <p:clrMapOvr>
    <a:masterClrMapping/>
  </p:clrMapOvr>
  <p:transition spd="slow">
    <p:zoom dir="in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571500"/>
            <a:ext cx="10972800" cy="1143000"/>
          </a:xfrm>
        </p:spPr>
        <p:txBody>
          <a:bodyPr/>
          <a:lstStyle/>
          <a:p>
            <a:r>
              <a:rPr lang="hu-HU" sz="2400" b="1" dirty="0" err="1">
                <a:solidFill>
                  <a:srgbClr val="0033CC"/>
                </a:solidFill>
              </a:rPr>
              <a:t>Caps</a:t>
            </a:r>
            <a:r>
              <a:rPr lang="hu-HU" sz="2400" b="1" dirty="0">
                <a:solidFill>
                  <a:srgbClr val="0033CC"/>
                </a:solidFill>
              </a:rPr>
              <a:t> </a:t>
            </a:r>
            <a:r>
              <a:rPr lang="hu-HU" sz="2400" b="1" dirty="0" err="1">
                <a:solidFill>
                  <a:srgbClr val="0033CC"/>
                </a:solidFill>
              </a:rPr>
              <a:t>Lock</a:t>
            </a:r>
            <a:r>
              <a:rPr lang="hu-HU" sz="2400" b="1" dirty="0">
                <a:solidFill>
                  <a:srgbClr val="0033CC"/>
                </a:solidFill>
              </a:rPr>
              <a:t> billentyűt megnyomva csak nagybetűket gépelhetünk. Működését visszajelző </a:t>
            </a:r>
            <a:r>
              <a:rPr lang="hu-HU" sz="2400" b="1" dirty="0" smtClean="0">
                <a:solidFill>
                  <a:srgbClr val="0033CC"/>
                </a:solidFill>
              </a:rPr>
              <a:t>lámpa </a:t>
            </a:r>
            <a:r>
              <a:rPr lang="hu-HU" sz="2400" b="1" dirty="0">
                <a:solidFill>
                  <a:srgbClr val="0033CC"/>
                </a:solidFill>
              </a:rPr>
              <a:t>jelzi.</a:t>
            </a:r>
          </a:p>
        </p:txBody>
      </p:sp>
      <p:pic>
        <p:nvPicPr>
          <p:cNvPr id="43011" name="Picture 3" descr="2 Karakteres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133600" y="1714500"/>
            <a:ext cx="7924800" cy="3429000"/>
          </a:xfrm>
          <a:prstGeom prst="rect">
            <a:avLst/>
          </a:prstGeom>
          <a:noFill/>
        </p:spPr>
      </p:pic>
      <p:sp>
        <p:nvSpPr>
          <p:cNvPr id="43012" name="AutoShape 4"/>
          <p:cNvSpPr>
            <a:spLocks noChangeArrowheads="1"/>
          </p:cNvSpPr>
          <p:nvPr/>
        </p:nvSpPr>
        <p:spPr bwMode="auto">
          <a:xfrm>
            <a:off x="2566989" y="3500438"/>
            <a:ext cx="433387" cy="2449512"/>
          </a:xfrm>
          <a:prstGeom prst="upArrow">
            <a:avLst>
              <a:gd name="adj1" fmla="val 50000"/>
              <a:gd name="adj2" fmla="val 141301"/>
            </a:avLst>
          </a:prstGeom>
          <a:solidFill>
            <a:srgbClr val="0033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hu-HU"/>
          </a:p>
        </p:txBody>
      </p:sp>
      <p:sp>
        <p:nvSpPr>
          <p:cNvPr id="43013" name="Text Box 5"/>
          <p:cNvSpPr txBox="1">
            <a:spLocks noChangeArrowheads="1"/>
          </p:cNvSpPr>
          <p:nvPr/>
        </p:nvSpPr>
        <p:spPr bwMode="auto">
          <a:xfrm>
            <a:off x="3648075" y="5589588"/>
            <a:ext cx="48958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hu-HU" sz="2400" b="1">
                <a:solidFill>
                  <a:srgbClr val="FF0000"/>
                </a:solidFill>
              </a:rPr>
              <a:t>Figyeld meg a jelét a billentyűn!</a:t>
            </a:r>
          </a:p>
        </p:txBody>
      </p:sp>
    </p:spTree>
    <p:extLst>
      <p:ext uri="{BB962C8B-B14F-4D97-AF65-F5344CB8AC3E}">
        <p14:creationId xmlns:p14="http://schemas.microsoft.com/office/powerpoint/2010/main" val="1082789302"/>
      </p:ext>
    </p:extLst>
  </p:cSld>
  <p:clrMapOvr>
    <a:masterClrMapping/>
  </p:clrMapOvr>
  <p:transition spd="slow">
    <p:zoom dir="in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>
          <a:xfrm>
            <a:off x="1981200" y="654050"/>
            <a:ext cx="8229600" cy="1143000"/>
          </a:xfrm>
        </p:spPr>
        <p:txBody>
          <a:bodyPr/>
          <a:lstStyle/>
          <a:p>
            <a:r>
              <a:rPr lang="hu-HU" sz="2400" b="1" dirty="0" err="1">
                <a:solidFill>
                  <a:srgbClr val="0033CC"/>
                </a:solidFill>
              </a:rPr>
              <a:t>BackSpace</a:t>
            </a:r>
            <a:r>
              <a:rPr lang="hu-HU" sz="2400" b="1" dirty="0">
                <a:solidFill>
                  <a:srgbClr val="0033CC"/>
                </a:solidFill>
              </a:rPr>
              <a:t> (</a:t>
            </a:r>
            <a:r>
              <a:rPr lang="hu-HU" sz="2400" b="1" dirty="0" err="1">
                <a:solidFill>
                  <a:srgbClr val="0033CC"/>
                </a:solidFill>
              </a:rPr>
              <a:t>bekszpész</a:t>
            </a:r>
            <a:r>
              <a:rPr lang="hu-HU" sz="2400" b="1" dirty="0">
                <a:solidFill>
                  <a:srgbClr val="0033CC"/>
                </a:solidFill>
              </a:rPr>
              <a:t>) billentyűt lenyomva, a rosszul begépelt betűt tudjuk </a:t>
            </a:r>
            <a:r>
              <a:rPr lang="hu-HU" sz="2400" b="1" dirty="0" smtClean="0">
                <a:solidFill>
                  <a:srgbClr val="0033CC"/>
                </a:solidFill>
              </a:rPr>
              <a:t>(a kurzortól balra levőt) törölni </a:t>
            </a:r>
            <a:r>
              <a:rPr lang="hu-HU" sz="2400" b="1" dirty="0">
                <a:solidFill>
                  <a:srgbClr val="0033CC"/>
                </a:solidFill>
              </a:rPr>
              <a:t>a gépelt dokumentumban.</a:t>
            </a:r>
          </a:p>
        </p:txBody>
      </p:sp>
      <p:pic>
        <p:nvPicPr>
          <p:cNvPr id="47107" name="Picture 3" descr="2 Karakteres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133600" y="1797050"/>
            <a:ext cx="7924800" cy="3429000"/>
          </a:xfrm>
          <a:prstGeom prst="rect">
            <a:avLst/>
          </a:prstGeom>
          <a:noFill/>
        </p:spPr>
      </p:pic>
      <p:sp>
        <p:nvSpPr>
          <p:cNvPr id="47108" name="AutoShape 4"/>
          <p:cNvSpPr>
            <a:spLocks noChangeArrowheads="1"/>
          </p:cNvSpPr>
          <p:nvPr/>
        </p:nvSpPr>
        <p:spPr bwMode="auto">
          <a:xfrm>
            <a:off x="9409113" y="2133600"/>
            <a:ext cx="215900" cy="3455988"/>
          </a:xfrm>
          <a:prstGeom prst="upArrow">
            <a:avLst>
              <a:gd name="adj1" fmla="val 50000"/>
              <a:gd name="adj2" fmla="val 400184"/>
            </a:avLst>
          </a:prstGeom>
          <a:solidFill>
            <a:srgbClr val="0033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hu-HU"/>
          </a:p>
        </p:txBody>
      </p:sp>
      <p:sp>
        <p:nvSpPr>
          <p:cNvPr id="47109" name="Text Box 5"/>
          <p:cNvSpPr txBox="1">
            <a:spLocks noChangeArrowheads="1"/>
          </p:cNvSpPr>
          <p:nvPr/>
        </p:nvSpPr>
        <p:spPr bwMode="auto">
          <a:xfrm>
            <a:off x="3648075" y="5589588"/>
            <a:ext cx="48958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hu-HU" sz="2400" b="1">
                <a:solidFill>
                  <a:srgbClr val="FF0000"/>
                </a:solidFill>
              </a:rPr>
              <a:t>Figyeld meg a jelét a billentyűn!</a:t>
            </a:r>
          </a:p>
        </p:txBody>
      </p:sp>
    </p:spTree>
    <p:extLst>
      <p:ext uri="{BB962C8B-B14F-4D97-AF65-F5344CB8AC3E}">
        <p14:creationId xmlns:p14="http://schemas.microsoft.com/office/powerpoint/2010/main" val="2195408954"/>
      </p:ext>
    </p:extLst>
  </p:cSld>
  <p:clrMapOvr>
    <a:masterClrMapping/>
  </p:clrMapOvr>
  <p:transition spd="slow">
    <p:zoom dir="in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492847"/>
            <a:ext cx="10972800" cy="1143000"/>
          </a:xfrm>
        </p:spPr>
        <p:txBody>
          <a:bodyPr/>
          <a:lstStyle/>
          <a:p>
            <a:r>
              <a:rPr lang="hu-HU" sz="2400" b="1" dirty="0" err="1">
                <a:solidFill>
                  <a:srgbClr val="0033CC"/>
                </a:solidFill>
              </a:rPr>
              <a:t>AltGr</a:t>
            </a:r>
            <a:r>
              <a:rPr lang="hu-HU" sz="2400" b="1" dirty="0">
                <a:solidFill>
                  <a:srgbClr val="0033CC"/>
                </a:solidFill>
              </a:rPr>
              <a:t> billentyűt lenyomva tartva a számok, betűk alatti </a:t>
            </a:r>
            <a:r>
              <a:rPr lang="hu-HU" sz="2400" b="1" dirty="0" smtClean="0">
                <a:solidFill>
                  <a:srgbClr val="0033CC"/>
                </a:solidFill>
              </a:rPr>
              <a:t>(jobb sarokban levő) karaktereket </a:t>
            </a:r>
            <a:r>
              <a:rPr lang="hu-HU" sz="2400" b="1" dirty="0">
                <a:solidFill>
                  <a:srgbClr val="0033CC"/>
                </a:solidFill>
              </a:rPr>
              <a:t>tudjuk megjeleníteni.</a:t>
            </a:r>
          </a:p>
        </p:txBody>
      </p:sp>
      <p:pic>
        <p:nvPicPr>
          <p:cNvPr id="38915" name="Picture 3" descr="2 Karakteres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133600" y="1714500"/>
            <a:ext cx="7924800" cy="3429000"/>
          </a:xfrm>
          <a:prstGeom prst="rect">
            <a:avLst/>
          </a:prstGeom>
          <a:noFill/>
        </p:spPr>
      </p:pic>
      <p:sp>
        <p:nvSpPr>
          <p:cNvPr id="38916" name="AutoShape 4"/>
          <p:cNvSpPr>
            <a:spLocks noChangeArrowheads="1"/>
          </p:cNvSpPr>
          <p:nvPr/>
        </p:nvSpPr>
        <p:spPr bwMode="auto">
          <a:xfrm>
            <a:off x="8401050" y="4797426"/>
            <a:ext cx="287338" cy="1439863"/>
          </a:xfrm>
          <a:prstGeom prst="upArrow">
            <a:avLst>
              <a:gd name="adj1" fmla="val 50000"/>
              <a:gd name="adj2" fmla="val 125276"/>
            </a:avLst>
          </a:prstGeom>
          <a:solidFill>
            <a:srgbClr val="0033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hu-HU"/>
          </a:p>
        </p:txBody>
      </p:sp>
      <p:sp>
        <p:nvSpPr>
          <p:cNvPr id="38917" name="AutoShape 5"/>
          <p:cNvSpPr>
            <a:spLocks noChangeArrowheads="1"/>
          </p:cNvSpPr>
          <p:nvPr/>
        </p:nvSpPr>
        <p:spPr bwMode="auto">
          <a:xfrm>
            <a:off x="5232400" y="4149725"/>
            <a:ext cx="215900" cy="2089150"/>
          </a:xfrm>
          <a:prstGeom prst="upArrow">
            <a:avLst>
              <a:gd name="adj1" fmla="val 50000"/>
              <a:gd name="adj2" fmla="val 241912"/>
            </a:avLst>
          </a:prstGeom>
          <a:solidFill>
            <a:srgbClr val="0033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728564280"/>
      </p:ext>
    </p:extLst>
  </p:cSld>
  <p:clrMapOvr>
    <a:masterClrMapping/>
  </p:clrMapOvr>
  <p:transition spd="slow">
    <p:zoom dir="in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 descr="5 Kurzor vezézlő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12405" y="1708437"/>
            <a:ext cx="2868946" cy="2354407"/>
          </a:xfrm>
          <a:prstGeom prst="rect">
            <a:avLst/>
          </a:prstGeom>
          <a:noFill/>
        </p:spPr>
      </p:pic>
      <p:sp>
        <p:nvSpPr>
          <p:cNvPr id="3" name="AutoShape 4"/>
          <p:cNvSpPr>
            <a:spLocks noChangeArrowheads="1"/>
          </p:cNvSpPr>
          <p:nvPr/>
        </p:nvSpPr>
        <p:spPr bwMode="auto">
          <a:xfrm>
            <a:off x="1511877" y="4062844"/>
            <a:ext cx="287338" cy="1439863"/>
          </a:xfrm>
          <a:prstGeom prst="upArrow">
            <a:avLst>
              <a:gd name="adj1" fmla="val 50000"/>
              <a:gd name="adj2" fmla="val 125276"/>
            </a:avLst>
          </a:prstGeom>
          <a:solidFill>
            <a:srgbClr val="0033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hu-HU"/>
          </a:p>
        </p:txBody>
      </p:sp>
      <p:sp>
        <p:nvSpPr>
          <p:cNvPr id="4" name="Szövegdoboz 3"/>
          <p:cNvSpPr txBox="1"/>
          <p:nvPr/>
        </p:nvSpPr>
        <p:spPr>
          <a:xfrm>
            <a:off x="5029200" y="1108272"/>
            <a:ext cx="6939528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hu-HU" sz="2400" b="1" dirty="0" smtClean="0">
                <a:solidFill>
                  <a:srgbClr val="0033CC"/>
                </a:solidFill>
              </a:rPr>
              <a:t>A </a:t>
            </a:r>
            <a:r>
              <a:rPr lang="hu-HU" sz="2400" b="1" dirty="0" err="1" smtClean="0">
                <a:solidFill>
                  <a:srgbClr val="0033CC"/>
                </a:solidFill>
              </a:rPr>
              <a:t>Delete</a:t>
            </a:r>
            <a:r>
              <a:rPr lang="hu-HU" sz="2400" b="1" dirty="0" smtClean="0">
                <a:solidFill>
                  <a:srgbClr val="0033CC"/>
                </a:solidFill>
              </a:rPr>
              <a:t> (dilit) billentyűt lenyomva a kurzortól </a:t>
            </a:r>
          </a:p>
          <a:p>
            <a:pPr>
              <a:lnSpc>
                <a:spcPct val="150000"/>
              </a:lnSpc>
            </a:pPr>
            <a:r>
              <a:rPr lang="hu-HU" sz="2400" b="1" dirty="0" smtClean="0">
                <a:solidFill>
                  <a:srgbClr val="0033CC"/>
                </a:solidFill>
              </a:rPr>
              <a:t>jobbra levő karaktert tudjuk törölni.</a:t>
            </a:r>
            <a:endParaRPr lang="hu-HU" sz="2400" b="1" dirty="0">
              <a:solidFill>
                <a:srgbClr val="0033CC"/>
              </a:solidFill>
            </a:endParaRPr>
          </a:p>
        </p:txBody>
      </p:sp>
      <p:pic>
        <p:nvPicPr>
          <p:cNvPr id="6" name="Kép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29200" y="2885640"/>
            <a:ext cx="2219325" cy="400050"/>
          </a:xfrm>
          <a:prstGeom prst="rect">
            <a:avLst/>
          </a:prstGeom>
        </p:spPr>
      </p:pic>
      <p:sp>
        <p:nvSpPr>
          <p:cNvPr id="7" name="Szövegdoboz 6"/>
          <p:cNvSpPr txBox="1"/>
          <p:nvPr/>
        </p:nvSpPr>
        <p:spPr>
          <a:xfrm>
            <a:off x="7765459" y="2885640"/>
            <a:ext cx="530915" cy="369332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hu-HU" dirty="0" smtClean="0"/>
              <a:t>Del</a:t>
            </a:r>
            <a:endParaRPr lang="hu-HU" dirty="0"/>
          </a:p>
        </p:txBody>
      </p:sp>
      <p:pic>
        <p:nvPicPr>
          <p:cNvPr id="9" name="Kép 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53895" y="2942790"/>
            <a:ext cx="1638300" cy="342900"/>
          </a:xfrm>
          <a:prstGeom prst="rect">
            <a:avLst/>
          </a:prstGeom>
        </p:spPr>
      </p:pic>
      <p:pic>
        <p:nvPicPr>
          <p:cNvPr id="11" name="Kép 10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09909" y="2923740"/>
            <a:ext cx="1714500" cy="361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7832557"/>
      </p:ext>
    </p:extLst>
  </p:cSld>
  <p:clrMapOvr>
    <a:masterClrMapping/>
  </p:clrMapOvr>
</p:sld>
</file>

<file path=ppt/theme/theme1.xml><?xml version="1.0" encoding="utf-8"?>
<a:theme xmlns:a="http://schemas.openxmlformats.org/drawingml/2006/main" name="Diseño predeterminado">
  <a:themeElements>
    <a:clrScheme name="Diseño predeterminad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iseño predeterminado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Diseño predeterminad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161</Words>
  <Application>Microsoft Office PowerPoint</Application>
  <PresentationFormat>Szélesvásznú</PresentationFormat>
  <Paragraphs>25</Paragraphs>
  <Slides>8</Slides>
  <Notes>6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3</vt:i4>
      </vt:variant>
      <vt:variant>
        <vt:lpstr>Téma</vt:lpstr>
      </vt:variant>
      <vt:variant>
        <vt:i4>1</vt:i4>
      </vt:variant>
      <vt:variant>
        <vt:lpstr>Diacímek</vt:lpstr>
      </vt:variant>
      <vt:variant>
        <vt:i4>8</vt:i4>
      </vt:variant>
    </vt:vector>
  </HeadingPairs>
  <TitlesOfParts>
    <vt:vector size="12" baseType="lpstr">
      <vt:lpstr>Arial</vt:lpstr>
      <vt:lpstr>Calibri</vt:lpstr>
      <vt:lpstr>Lucida Handwriting</vt:lpstr>
      <vt:lpstr>Diseño predeterminado</vt:lpstr>
      <vt:lpstr>Alfanumerikus billentyűzet</vt:lpstr>
      <vt:lpstr>Az Enter a legfontosabb billentyű. Parancsokat érvényesítünk vele vagy valamilyen műveletet hagyunk jóvá. Szöveg írásakor új sort kezdünk vele.</vt:lpstr>
      <vt:lpstr>A Space /szpész/ billentyűvel szóközt ütünk.</vt:lpstr>
      <vt:lpstr>A Shift billentyűt lenyomva (és lenyomva tartva) válthatunk a kis- és a nagybetű gépelésekor.</vt:lpstr>
      <vt:lpstr>Caps Lock billentyűt megnyomva csak nagybetűket gépelhetünk. Működését visszajelző lámpa jelzi.</vt:lpstr>
      <vt:lpstr>BackSpace (bekszpész) billentyűt lenyomva, a rosszul begépelt betűt tudjuk (a kurzortól balra levőt) törölni a gépelt dokumentumban.</vt:lpstr>
      <vt:lpstr>AltGr billentyűt lenyomva tartva a számok, betűk alatti (jobb sarokban levő) karaktereket tudjuk megjeleníteni.</vt:lpstr>
      <vt:lpstr>PowerPoint-bemutató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Alfanumerikus billentyűzet</dc:title>
  <dc:creator>Valcsi</dc:creator>
  <cp:lastModifiedBy>Valéria Szigetiné S.</cp:lastModifiedBy>
  <cp:revision>4</cp:revision>
  <dcterms:created xsi:type="dcterms:W3CDTF">2016-07-31T19:08:56Z</dcterms:created>
  <dcterms:modified xsi:type="dcterms:W3CDTF">2021-10-16T15:24:02Z</dcterms:modified>
</cp:coreProperties>
</file>