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7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6" r:id="rId3"/>
    <p:sldId id="271" r:id="rId4"/>
    <p:sldId id="269" r:id="rId5"/>
    <p:sldId id="265" r:id="rId6"/>
    <p:sldId id="268" r:id="rId7"/>
    <p:sldId id="273" r:id="rId8"/>
    <p:sldId id="272" r:id="rId9"/>
    <p:sldId id="278" r:id="rId10"/>
    <p:sldId id="262" r:id="rId11"/>
    <p:sldId id="274" r:id="rId12"/>
    <p:sldId id="261" r:id="rId13"/>
    <p:sldId id="276" r:id="rId14"/>
    <p:sldId id="263" r:id="rId15"/>
    <p:sldId id="267" r:id="rId16"/>
    <p:sldId id="264" r:id="rId17"/>
    <p:sldId id="270" r:id="rId18"/>
    <p:sldId id="277" r:id="rId19"/>
    <p:sldId id="275" r:id="rId2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D180"/>
    <a:srgbClr val="C27B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E169A9-A40D-47FC-9411-70EF447BC3DB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057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BCDEB-395E-4336-95DB-1A9C57F90606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140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7E6D0A-7C67-4C6C-837A-249DC1165453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234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9D489-0C5D-4F30-AB74-0BCB297E12E9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049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21960-DCFD-41CD-B3E5-8502485E813E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400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33B0D6-47C7-491B-BF2C-5310FC0A46CE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39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7820E-4E25-4484-AC2C-D752CA27FCFA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0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A21DDB-E605-4071-BA72-305ED237F06B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298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596F1-81CB-4BEA-B7EA-0F4B87214562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598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C6435-3A50-4F13-9185-CA2B3755DBEF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439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7DF67-4FA5-4B69-A915-4815723DFBE1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72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00FFF2-D753-415B-8C0E-59F9D055F0FD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553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2208214" y="2708275"/>
            <a:ext cx="7488237" cy="647700"/>
          </a:xfrm>
        </p:spPr>
        <p:txBody>
          <a:bodyPr anchor="ctr"/>
          <a:lstStyle/>
          <a:p>
            <a:pPr eaLnBrk="1" hangingPunct="1"/>
            <a:r>
              <a:rPr lang="hu-HU" sz="4800" dirty="0" smtClean="0">
                <a:solidFill>
                  <a:srgbClr val="333333"/>
                </a:solidFill>
                <a:latin typeface="Lucida Handwriting" panose="03010101010101010101" pitchFamily="66" charset="0"/>
              </a:rPr>
              <a:t>A számítógéphez csatlakoztatott eszközök</a:t>
            </a:r>
            <a:endParaRPr lang="es-ES" sz="4800" dirty="0">
              <a:solidFill>
                <a:srgbClr val="333333"/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80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1227" y="457201"/>
            <a:ext cx="10972800" cy="1143000"/>
          </a:xfrm>
        </p:spPr>
        <p:txBody>
          <a:bodyPr/>
          <a:lstStyle/>
          <a:p>
            <a:r>
              <a:rPr lang="hu-HU" dirty="0" smtClean="0">
                <a:solidFill>
                  <a:srgbClr val="C27B89"/>
                </a:solidFill>
              </a:rPr>
              <a:t>Projektor</a:t>
            </a:r>
            <a:endParaRPr lang="hu-HU" dirty="0">
              <a:solidFill>
                <a:srgbClr val="C27B89"/>
              </a:solidFill>
            </a:endParaRPr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55" y="2158966"/>
            <a:ext cx="5384800" cy="2743413"/>
          </a:xfrm>
        </p:spPr>
      </p:pic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599" y="1600201"/>
            <a:ext cx="5627255" cy="380307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hu-HU" sz="2400" dirty="0" smtClean="0">
                <a:solidFill>
                  <a:srgbClr val="A0D180"/>
                </a:solidFill>
              </a:rPr>
              <a:t>A számítógépből egy kábelen keresztül kivetíti a képet egy külső felületre (falra, </a:t>
            </a:r>
            <a:r>
              <a:rPr lang="hu-HU" sz="2400" dirty="0" smtClean="0">
                <a:solidFill>
                  <a:srgbClr val="A0D180"/>
                </a:solidFill>
              </a:rPr>
              <a:t>vetítővászonra).</a:t>
            </a:r>
            <a:endParaRPr lang="hu-HU" sz="2400" dirty="0">
              <a:solidFill>
                <a:srgbClr val="A0D1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610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uzleti-terv-prezentaci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81" y="1571913"/>
            <a:ext cx="6350492" cy="405303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églalap 2"/>
          <p:cNvSpPr/>
          <p:nvPr/>
        </p:nvSpPr>
        <p:spPr>
          <a:xfrm>
            <a:off x="8615079" y="1058461"/>
            <a:ext cx="24432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400" dirty="0">
                <a:solidFill>
                  <a:srgbClr val="C27B89"/>
                </a:solidFill>
                <a:ea typeface="+mj-ea"/>
              </a:rPr>
              <a:t>Projektor</a:t>
            </a: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7934037" y="2302302"/>
            <a:ext cx="48213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 smtClean="0">
                <a:solidFill>
                  <a:srgbClr val="A0D180"/>
                </a:solidFill>
              </a:rPr>
              <a:t>A </a:t>
            </a:r>
            <a:r>
              <a:rPr lang="hu-HU" sz="2400" dirty="0">
                <a:solidFill>
                  <a:srgbClr val="A0D180"/>
                </a:solidFill>
              </a:rPr>
              <a:t>projektort elsősorban előadásokon használják prezentációk bemutatására.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08283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/>
          <p:cNvSpPr/>
          <p:nvPr/>
        </p:nvSpPr>
        <p:spPr>
          <a:xfrm>
            <a:off x="4716074" y="929153"/>
            <a:ext cx="24128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400" dirty="0" smtClean="0">
                <a:solidFill>
                  <a:srgbClr val="C27B89"/>
                </a:solidFill>
                <a:ea typeface="+mj-ea"/>
              </a:rPr>
              <a:t>Pendrive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83" y="1698594"/>
            <a:ext cx="2217531" cy="1452418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581" y="3664217"/>
            <a:ext cx="1342096" cy="183286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3583330" y="1932770"/>
            <a:ext cx="70333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dirty="0">
                <a:solidFill>
                  <a:srgbClr val="92D050"/>
                </a:solidFill>
              </a:rPr>
              <a:t>A </a:t>
            </a:r>
            <a:r>
              <a:rPr lang="hu-HU" sz="2800" dirty="0" err="1">
                <a:solidFill>
                  <a:srgbClr val="92D050"/>
                </a:solidFill>
              </a:rPr>
              <a:t>pendrive</a:t>
            </a:r>
            <a:r>
              <a:rPr lang="hu-HU" sz="2800" dirty="0">
                <a:solidFill>
                  <a:srgbClr val="92D050"/>
                </a:solidFill>
              </a:rPr>
              <a:t> USB-csatlakozóval egybeépített </a:t>
            </a:r>
            <a:r>
              <a:rPr lang="hu-HU" sz="2800" dirty="0" smtClean="0">
                <a:solidFill>
                  <a:srgbClr val="92D050"/>
                </a:solidFill>
              </a:rPr>
              <a:t>adattároló. Készül védőkupakkal, </a:t>
            </a:r>
            <a:r>
              <a:rPr lang="hu-HU" sz="2800" dirty="0">
                <a:solidFill>
                  <a:srgbClr val="92D050"/>
                </a:solidFill>
              </a:rPr>
              <a:t>de létezik védőkupak </a:t>
            </a:r>
            <a:r>
              <a:rPr lang="hu-HU" sz="2800" dirty="0" smtClean="0">
                <a:solidFill>
                  <a:srgbClr val="92D050"/>
                </a:solidFill>
              </a:rPr>
              <a:t>nélküli </a:t>
            </a:r>
            <a:r>
              <a:rPr lang="hu-HU" sz="2800" dirty="0">
                <a:solidFill>
                  <a:srgbClr val="92D050"/>
                </a:solidFill>
              </a:rPr>
              <a:t>és kitolós változat is.</a:t>
            </a:r>
          </a:p>
        </p:txBody>
      </p:sp>
    </p:spTree>
    <p:extLst>
      <p:ext uri="{BB962C8B-B14F-4D97-AF65-F5344CB8AC3E}">
        <p14:creationId xmlns:p14="http://schemas.microsoft.com/office/powerpoint/2010/main" val="3227404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4507345" y="1643176"/>
            <a:ext cx="715818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dirty="0">
                <a:solidFill>
                  <a:srgbClr val="92D050"/>
                </a:solidFill>
              </a:rPr>
              <a:t>A digitális fényképezőgép egy olyan fényképezőgép, </a:t>
            </a:r>
            <a:r>
              <a:rPr lang="hu-HU" sz="2800" dirty="0" smtClean="0">
                <a:solidFill>
                  <a:srgbClr val="92D050"/>
                </a:solidFill>
              </a:rPr>
              <a:t>amely az </a:t>
            </a:r>
            <a:r>
              <a:rPr lang="hu-HU" sz="2800" dirty="0">
                <a:solidFill>
                  <a:srgbClr val="92D050"/>
                </a:solidFill>
              </a:rPr>
              <a:t>optikai lencserendszer mögött található </a:t>
            </a:r>
            <a:r>
              <a:rPr lang="hu-HU" sz="2800" dirty="0" smtClean="0">
                <a:solidFill>
                  <a:srgbClr val="92D050"/>
                </a:solidFill>
              </a:rPr>
              <a:t>érzékelővel </a:t>
            </a:r>
            <a:r>
              <a:rPr lang="hu-HU" sz="2800" dirty="0">
                <a:solidFill>
                  <a:srgbClr val="92D050"/>
                </a:solidFill>
              </a:rPr>
              <a:t>a fényjeleket elektronikus jelekké alakítja. Az elektronikus jeleket ezután digitális formában memóriában tárolják.</a:t>
            </a:r>
          </a:p>
        </p:txBody>
      </p:sp>
      <p:sp>
        <p:nvSpPr>
          <p:cNvPr id="3" name="Téglalap 2"/>
          <p:cNvSpPr/>
          <p:nvPr/>
        </p:nvSpPr>
        <p:spPr>
          <a:xfrm>
            <a:off x="3147151" y="873735"/>
            <a:ext cx="61478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400" dirty="0" smtClean="0">
                <a:solidFill>
                  <a:srgbClr val="C27B89"/>
                </a:solidFill>
                <a:ea typeface="+mj-ea"/>
              </a:rPr>
              <a:t>Digitális fényképezőgép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933" y="1643176"/>
            <a:ext cx="3377477" cy="337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232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143000"/>
          </a:xfrm>
        </p:spPr>
        <p:txBody>
          <a:bodyPr/>
          <a:lstStyle/>
          <a:p>
            <a:r>
              <a:rPr lang="hu-HU" dirty="0" smtClean="0">
                <a:solidFill>
                  <a:srgbClr val="C27B89"/>
                </a:solidFill>
              </a:rPr>
              <a:t>Szkenner (</a:t>
            </a:r>
            <a:r>
              <a:rPr lang="hu-HU" sz="2800" dirty="0" smtClean="0">
                <a:solidFill>
                  <a:srgbClr val="C27B89"/>
                </a:solidFill>
              </a:rPr>
              <a:t>lapolvasó</a:t>
            </a:r>
            <a:r>
              <a:rPr lang="hu-HU" dirty="0" smtClean="0">
                <a:solidFill>
                  <a:srgbClr val="C27B89"/>
                </a:solidFill>
              </a:rPr>
              <a:t>)</a:t>
            </a:r>
            <a:endParaRPr lang="hu-HU" dirty="0">
              <a:solidFill>
                <a:srgbClr val="C27B89"/>
              </a:solidFill>
            </a:endParaRPr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390" y="1600200"/>
            <a:ext cx="4009219" cy="4525963"/>
          </a:xfrm>
        </p:spPr>
      </p:pic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185997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hu-HU" sz="2800" dirty="0" smtClean="0">
                <a:solidFill>
                  <a:srgbClr val="A0D180"/>
                </a:solidFill>
              </a:rPr>
              <a:t>A szkenner szöveg vagy kép számítógépbe való bevitelére szolgáló eszköz.</a:t>
            </a:r>
            <a:endParaRPr lang="hu-HU" sz="2800" dirty="0">
              <a:solidFill>
                <a:srgbClr val="A0D1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431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1143000"/>
          </a:xfrm>
        </p:spPr>
        <p:txBody>
          <a:bodyPr/>
          <a:lstStyle/>
          <a:p>
            <a:r>
              <a:rPr lang="hu-HU" dirty="0" smtClean="0">
                <a:solidFill>
                  <a:srgbClr val="C27B89"/>
                </a:solidFill>
              </a:rPr>
              <a:t>Web kamera</a:t>
            </a:r>
            <a:endParaRPr lang="hu-HU" dirty="0">
              <a:solidFill>
                <a:srgbClr val="C27B89"/>
              </a:solidFill>
            </a:endParaRPr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645" y="1762139"/>
            <a:ext cx="3081528" cy="3017520"/>
          </a:xfrm>
        </p:spPr>
      </p:pic>
      <p:sp>
        <p:nvSpPr>
          <p:cNvPr id="4" name="Tartalom hely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hu-HU" sz="2800" dirty="0" smtClean="0">
                <a:solidFill>
                  <a:srgbClr val="A0D180"/>
                </a:solidFill>
              </a:rPr>
              <a:t>A web kamera internet kapcsolattal rendelkező számítógépeken teszi lehetővé a kép és a hang továbbítását.</a:t>
            </a:r>
            <a:endParaRPr lang="hu-HU" sz="2800" dirty="0">
              <a:solidFill>
                <a:srgbClr val="A0D1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646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9046" y="544801"/>
            <a:ext cx="10972800" cy="1143000"/>
          </a:xfrm>
        </p:spPr>
        <p:txBody>
          <a:bodyPr/>
          <a:lstStyle/>
          <a:p>
            <a:r>
              <a:rPr lang="hu-HU" dirty="0" smtClean="0">
                <a:solidFill>
                  <a:srgbClr val="C27B89"/>
                </a:solidFill>
              </a:rPr>
              <a:t>Botkormány</a:t>
            </a:r>
            <a:endParaRPr lang="hu-HU" dirty="0">
              <a:solidFill>
                <a:srgbClr val="C27B89"/>
              </a:solidFill>
            </a:endParaRPr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250" y="2167731"/>
            <a:ext cx="2095500" cy="3390900"/>
          </a:xfrm>
        </p:spPr>
      </p:pic>
      <p:sp>
        <p:nvSpPr>
          <p:cNvPr id="4" name="Tartalom hely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hu-HU" sz="2800" dirty="0" smtClean="0">
                <a:solidFill>
                  <a:srgbClr val="A0D180"/>
                </a:solidFill>
              </a:rPr>
              <a:t>Számítógépes videojátékok irányítására használható eszköz. </a:t>
            </a:r>
            <a:endParaRPr lang="hu-HU" sz="2800" dirty="0">
              <a:solidFill>
                <a:srgbClr val="A0D1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322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1143000"/>
          </a:xfrm>
        </p:spPr>
        <p:txBody>
          <a:bodyPr/>
          <a:lstStyle/>
          <a:p>
            <a:r>
              <a:rPr lang="hu-HU" dirty="0" smtClean="0">
                <a:solidFill>
                  <a:srgbClr val="C27B89"/>
                </a:solidFill>
              </a:rPr>
              <a:t>Játékkonzol</a:t>
            </a:r>
            <a:endParaRPr lang="hu-HU" dirty="0">
              <a:solidFill>
                <a:srgbClr val="C27B89"/>
              </a:solidFill>
            </a:endParaRPr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97" y="2014898"/>
            <a:ext cx="5238750" cy="2886075"/>
          </a:xfrm>
        </p:spPr>
      </p:pic>
      <p:sp>
        <p:nvSpPr>
          <p:cNvPr id="4" name="Tartalom hely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hu-HU" sz="2800" dirty="0" smtClean="0">
                <a:solidFill>
                  <a:srgbClr val="A0D180"/>
                </a:solidFill>
              </a:rPr>
              <a:t>A játékkonzol videojátékok használatához alkalmas eszköz, melyet televízióhoz vagy számítógéphez csatlakoztatnak.</a:t>
            </a:r>
            <a:endParaRPr lang="hu-HU" sz="2800" dirty="0">
              <a:solidFill>
                <a:srgbClr val="A0D1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8238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4294444" y="744425"/>
            <a:ext cx="344677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400" dirty="0" err="1" smtClean="0">
                <a:solidFill>
                  <a:srgbClr val="C27B89"/>
                </a:solidFill>
                <a:ea typeface="+mj-ea"/>
              </a:rPr>
              <a:t>Bluray</a:t>
            </a:r>
            <a:r>
              <a:rPr lang="hu-HU" sz="4400" dirty="0" smtClean="0">
                <a:solidFill>
                  <a:srgbClr val="C27B89"/>
                </a:solidFill>
                <a:ea typeface="+mj-ea"/>
              </a:rPr>
              <a:t> lemez</a:t>
            </a:r>
            <a:endParaRPr lang="hu-HU" dirty="0"/>
          </a:p>
        </p:txBody>
      </p:sp>
      <p:sp>
        <p:nvSpPr>
          <p:cNvPr id="3" name="Téglalap 2"/>
          <p:cNvSpPr/>
          <p:nvPr/>
        </p:nvSpPr>
        <p:spPr>
          <a:xfrm>
            <a:off x="4693220" y="1672908"/>
            <a:ext cx="6630561" cy="1936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800" dirty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 </a:t>
            </a:r>
            <a:r>
              <a:rPr lang="hu-HU" sz="2800" dirty="0" err="1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bluray</a:t>
            </a:r>
            <a:r>
              <a:rPr lang="hu-HU" sz="2800" dirty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800" dirty="0" smtClean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lemez</a:t>
            </a:r>
            <a:r>
              <a:rPr lang="hu-HU" sz="2800" dirty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nagy tárolóképességű digitális tárolóeszköz, amely mintegy </a:t>
            </a:r>
            <a:r>
              <a:rPr lang="hu-HU" sz="2800" dirty="0" smtClean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50GB (gigabájt) adat </a:t>
            </a:r>
            <a:r>
              <a:rPr lang="hu-HU" sz="2800" dirty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tárolására alkalmas háttértároló</a:t>
            </a:r>
            <a:r>
              <a:rPr lang="hu-HU" sz="2800" dirty="0" smtClean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Élettartama 15 év.</a:t>
            </a:r>
            <a:endParaRPr lang="hu-HU" sz="28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999" y="2207653"/>
            <a:ext cx="2645893" cy="264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103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4103914" y="718457"/>
            <a:ext cx="4310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27B8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Perifériák csoportosítása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srgbClr val="C27B89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Lekerekített téglalap 2"/>
          <p:cNvSpPr/>
          <p:nvPr/>
        </p:nvSpPr>
        <p:spPr>
          <a:xfrm>
            <a:off x="348344" y="1426029"/>
            <a:ext cx="3200400" cy="3907971"/>
          </a:xfrm>
          <a:prstGeom prst="roundRect">
            <a:avLst/>
          </a:prstGeom>
          <a:solidFill>
            <a:srgbClr val="FFFCD7"/>
          </a:solidFill>
          <a:ln>
            <a:solidFill>
              <a:srgbClr val="C27B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565" y="1468966"/>
            <a:ext cx="3212870" cy="3920068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4657" y="1468966"/>
            <a:ext cx="3212870" cy="27764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217013" y="1426029"/>
            <a:ext cx="152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27B8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Beviteli-input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C27B89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5374087" y="1447019"/>
            <a:ext cx="1655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27B8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Kiviteli-output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C27B89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9350828" y="1447019"/>
            <a:ext cx="1687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27B8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Be- és kiviteli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C27B89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Szövegdoboz 10"/>
          <p:cNvSpPr txBox="1"/>
          <p:nvPr/>
        </p:nvSpPr>
        <p:spPr>
          <a:xfrm flipH="1">
            <a:off x="348343" y="1970314"/>
            <a:ext cx="320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Azokat az eszközöket, amelyekkel a környezetből viszünk be a számítógépbe adatokat, beviteli perifériáknak nevezzük.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Szövegdoboz 11"/>
          <p:cNvSpPr txBox="1"/>
          <p:nvPr/>
        </p:nvSpPr>
        <p:spPr>
          <a:xfrm>
            <a:off x="4489564" y="1970314"/>
            <a:ext cx="31522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Azokat az eszközöket, amelyekkel a számítógépből hozunk ki adatokat a környezetbe, kiviteli perifériáknak nevezzük.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8414657" y="1816351"/>
            <a:ext cx="32128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Azokat az eszközöket, amelyekkel a számítógépből ki is tudunk hozni, és be is tudunk vinni adatokat, be- és kiviteli perifériáknak nevezzük.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6264" y="3570677"/>
            <a:ext cx="631536" cy="631536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9264" y="3469589"/>
            <a:ext cx="860021" cy="860021"/>
          </a:xfrm>
          <a:prstGeom prst="rect">
            <a:avLst/>
          </a:prstGeom>
        </p:spPr>
      </p:pic>
      <p:pic>
        <p:nvPicPr>
          <p:cNvPr id="16" name="Kép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700" y="3601605"/>
            <a:ext cx="860049" cy="645037"/>
          </a:xfrm>
          <a:prstGeom prst="rect">
            <a:avLst/>
          </a:prstGeom>
        </p:spPr>
      </p:pic>
      <p:pic>
        <p:nvPicPr>
          <p:cNvPr id="17" name="Kép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369" y="3482367"/>
            <a:ext cx="749946" cy="509560"/>
          </a:xfrm>
          <a:prstGeom prst="rect">
            <a:avLst/>
          </a:prstGeom>
        </p:spPr>
      </p:pic>
      <p:pic>
        <p:nvPicPr>
          <p:cNvPr id="18" name="Kép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2080" y="3429000"/>
            <a:ext cx="1224930" cy="734404"/>
          </a:xfrm>
          <a:prstGeom prst="rect">
            <a:avLst/>
          </a:prstGeom>
        </p:spPr>
      </p:pic>
      <p:pic>
        <p:nvPicPr>
          <p:cNvPr id="19" name="Kép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82342" y="4428858"/>
            <a:ext cx="1038898" cy="649793"/>
          </a:xfrm>
          <a:prstGeom prst="rect">
            <a:avLst/>
          </a:prstGeom>
        </p:spPr>
      </p:pic>
      <p:pic>
        <p:nvPicPr>
          <p:cNvPr id="20" name="Kép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6473" y="4289728"/>
            <a:ext cx="788450" cy="788450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82592" y="3353428"/>
            <a:ext cx="560917" cy="767437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66522" y="3584830"/>
            <a:ext cx="554570" cy="552999"/>
          </a:xfrm>
          <a:prstGeom prst="rect">
            <a:avLst/>
          </a:prstGeom>
        </p:spPr>
      </p:pic>
      <p:pic>
        <p:nvPicPr>
          <p:cNvPr id="21" name="Kép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42032" y="3570677"/>
            <a:ext cx="582276" cy="562758"/>
          </a:xfrm>
          <a:prstGeom prst="rect">
            <a:avLst/>
          </a:prstGeom>
        </p:spPr>
      </p:pic>
      <p:pic>
        <p:nvPicPr>
          <p:cNvPr id="22" name="Kép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890014" y="3534919"/>
            <a:ext cx="646516" cy="646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54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457202"/>
            <a:ext cx="10972800" cy="1143000"/>
          </a:xfrm>
        </p:spPr>
        <p:txBody>
          <a:bodyPr/>
          <a:lstStyle/>
          <a:p>
            <a:r>
              <a:rPr lang="hu-HU" dirty="0" smtClean="0">
                <a:solidFill>
                  <a:srgbClr val="C27B89"/>
                </a:solidFill>
              </a:rPr>
              <a:t>Monitor</a:t>
            </a:r>
            <a:endParaRPr lang="hu-HU" dirty="0">
              <a:solidFill>
                <a:srgbClr val="C27B89"/>
              </a:solidFill>
            </a:endParaRPr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0" y="1958181"/>
            <a:ext cx="3810000" cy="3810000"/>
          </a:xfrm>
        </p:spPr>
      </p:pic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599" y="1600202"/>
            <a:ext cx="5907809" cy="1995054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hu-HU" sz="2800" dirty="0" smtClean="0">
                <a:solidFill>
                  <a:srgbClr val="A0D180"/>
                </a:solidFill>
              </a:rPr>
              <a:t>A monitor a számítógépen levő adatokat, információkat jeleníti meg.</a:t>
            </a:r>
            <a:endParaRPr lang="hu-HU" sz="2800" dirty="0">
              <a:solidFill>
                <a:srgbClr val="A0D1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979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1143000"/>
          </a:xfrm>
        </p:spPr>
        <p:txBody>
          <a:bodyPr/>
          <a:lstStyle/>
          <a:p>
            <a:r>
              <a:rPr lang="hu-HU" dirty="0" smtClean="0">
                <a:solidFill>
                  <a:srgbClr val="C27B89"/>
                </a:solidFill>
              </a:rPr>
              <a:t>Billentyűzet</a:t>
            </a:r>
            <a:endParaRPr lang="hu-HU" dirty="0">
              <a:solidFill>
                <a:srgbClr val="C27B89"/>
              </a:solidFill>
            </a:endParaRPr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36" y="1759368"/>
            <a:ext cx="5384800" cy="3230880"/>
          </a:xfrm>
        </p:spPr>
      </p:pic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2130135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hu-HU" sz="2800" dirty="0" smtClean="0">
                <a:solidFill>
                  <a:srgbClr val="A0D180"/>
                </a:solidFill>
              </a:rPr>
              <a:t>A billentyűzet szöveg bevitelére szolgál, és befolyásolhatjuk vele a számítógép működését.</a:t>
            </a:r>
            <a:endParaRPr lang="hu-HU" sz="2800" dirty="0">
              <a:solidFill>
                <a:srgbClr val="A0D1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082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1143000"/>
          </a:xfrm>
        </p:spPr>
        <p:txBody>
          <a:bodyPr/>
          <a:lstStyle/>
          <a:p>
            <a:r>
              <a:rPr lang="hu-HU" dirty="0" smtClean="0">
                <a:solidFill>
                  <a:srgbClr val="C27B89"/>
                </a:solidFill>
              </a:rPr>
              <a:t>Egér</a:t>
            </a:r>
            <a:endParaRPr lang="hu-HU" dirty="0">
              <a:solidFill>
                <a:srgbClr val="C27B89"/>
              </a:solidFill>
            </a:endParaRPr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266743"/>
            <a:ext cx="3174603" cy="2158730"/>
          </a:xfrm>
        </p:spPr>
      </p:pic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599" y="1600202"/>
            <a:ext cx="5814291" cy="2566554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hu-HU" sz="2800" dirty="0" smtClean="0">
                <a:solidFill>
                  <a:srgbClr val="A0D180"/>
                </a:solidFill>
              </a:rPr>
              <a:t>Az egér egy mutató eszköz. Az egér mozgatását továbbítja a számítógép felé, amit egérjel formájában láthatunk a monitoron.</a:t>
            </a:r>
            <a:endParaRPr lang="hu-HU" sz="2800" dirty="0">
              <a:solidFill>
                <a:srgbClr val="A0D180"/>
              </a:solidFill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203" y="3802640"/>
            <a:ext cx="3810000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021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8000" y="378547"/>
            <a:ext cx="10972800" cy="1143000"/>
          </a:xfrm>
        </p:spPr>
        <p:txBody>
          <a:bodyPr/>
          <a:lstStyle/>
          <a:p>
            <a:r>
              <a:rPr lang="hu-HU" dirty="0" smtClean="0">
                <a:solidFill>
                  <a:srgbClr val="C27B89"/>
                </a:solidFill>
              </a:rPr>
              <a:t>Fejhallgató</a:t>
            </a:r>
            <a:endParaRPr lang="hu-HU" dirty="0">
              <a:solidFill>
                <a:srgbClr val="C27B89"/>
              </a:solidFill>
            </a:endParaRPr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0" y="1958181"/>
            <a:ext cx="3810000" cy="3810000"/>
          </a:xfrm>
        </p:spPr>
      </p:pic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227560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hu-HU" sz="2800" dirty="0" smtClean="0">
                <a:solidFill>
                  <a:srgbClr val="A0D180"/>
                </a:solidFill>
              </a:rPr>
              <a:t>A fejhallgató segítségével zenét hallgathatunk a számítógépen, mások zavarása nélkül.</a:t>
            </a:r>
            <a:endParaRPr lang="hu-HU" sz="2800" dirty="0">
              <a:solidFill>
                <a:srgbClr val="A0D1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054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1143000"/>
          </a:xfrm>
        </p:spPr>
        <p:txBody>
          <a:bodyPr/>
          <a:lstStyle/>
          <a:p>
            <a:r>
              <a:rPr lang="hu-HU" dirty="0" smtClean="0">
                <a:solidFill>
                  <a:srgbClr val="C27B89"/>
                </a:solidFill>
              </a:rPr>
              <a:t>Hangszóró</a:t>
            </a:r>
            <a:endParaRPr lang="hu-HU" dirty="0">
              <a:solidFill>
                <a:srgbClr val="C27B89"/>
              </a:solidFill>
            </a:endParaRPr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74596"/>
            <a:ext cx="5143500" cy="3857625"/>
          </a:xfrm>
        </p:spPr>
      </p:pic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164176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hu-HU" sz="2800" dirty="0" smtClean="0">
                <a:solidFill>
                  <a:srgbClr val="A0D180"/>
                </a:solidFill>
              </a:rPr>
              <a:t>A számítógép jeleit hallható hanggá alakítják.</a:t>
            </a:r>
            <a:endParaRPr lang="hu-HU" sz="2800" dirty="0">
              <a:solidFill>
                <a:srgbClr val="A0D1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299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1143000"/>
          </a:xfrm>
        </p:spPr>
        <p:txBody>
          <a:bodyPr/>
          <a:lstStyle/>
          <a:p>
            <a:r>
              <a:rPr lang="hu-HU" dirty="0" smtClean="0">
                <a:solidFill>
                  <a:srgbClr val="C27B89"/>
                </a:solidFill>
              </a:rPr>
              <a:t>Mikrofon</a:t>
            </a:r>
            <a:endParaRPr lang="hu-HU" dirty="0">
              <a:solidFill>
                <a:srgbClr val="C27B89"/>
              </a:solidFill>
            </a:endParaRPr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57" y="1600201"/>
            <a:ext cx="4286250" cy="4286250"/>
          </a:xfrm>
        </p:spPr>
      </p:pic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994400" cy="2306781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hu-HU" sz="2800" dirty="0" smtClean="0">
                <a:solidFill>
                  <a:srgbClr val="A0D180"/>
                </a:solidFill>
              </a:rPr>
              <a:t>A mikrofon segítségével hangokat lehet bevinni és rögzíteni a számítógépbe.</a:t>
            </a:r>
            <a:endParaRPr lang="hu-HU" sz="2800" dirty="0">
              <a:solidFill>
                <a:srgbClr val="A0D1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294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1143000"/>
          </a:xfrm>
        </p:spPr>
        <p:txBody>
          <a:bodyPr/>
          <a:lstStyle/>
          <a:p>
            <a:r>
              <a:rPr lang="hu-HU" dirty="0" smtClean="0">
                <a:solidFill>
                  <a:srgbClr val="C27B89"/>
                </a:solidFill>
              </a:rPr>
              <a:t>Nyomtató</a:t>
            </a:r>
            <a:endParaRPr lang="hu-HU" dirty="0">
              <a:solidFill>
                <a:srgbClr val="C27B89"/>
              </a:solidFill>
            </a:endParaRPr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60" y="1962002"/>
            <a:ext cx="4930907" cy="3087981"/>
          </a:xfrm>
        </p:spPr>
      </p:pic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2701635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hu-HU" sz="2800" dirty="0" smtClean="0">
                <a:solidFill>
                  <a:srgbClr val="A0D180"/>
                </a:solidFill>
              </a:rPr>
              <a:t>A nyomtató arra szolgál, hogy a számítógépen levő adatokat (képet, szöveget) megjelenítse papíron.</a:t>
            </a:r>
            <a:endParaRPr lang="hu-HU" sz="2800" dirty="0">
              <a:solidFill>
                <a:srgbClr val="A0D1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595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4195440" y="772134"/>
            <a:ext cx="403988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400" dirty="0" smtClean="0">
                <a:solidFill>
                  <a:srgbClr val="C27B89"/>
                </a:solidFill>
                <a:ea typeface="+mj-ea"/>
              </a:rPr>
              <a:t>CD-DVD lemez</a:t>
            </a:r>
            <a:endParaRPr lang="hu-HU" dirty="0"/>
          </a:p>
        </p:txBody>
      </p:sp>
      <p:sp>
        <p:nvSpPr>
          <p:cNvPr id="3" name="Téglalap 2"/>
          <p:cNvSpPr/>
          <p:nvPr/>
        </p:nvSpPr>
        <p:spPr>
          <a:xfrm>
            <a:off x="3269672" y="1461447"/>
            <a:ext cx="836814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800" dirty="0">
                <a:solidFill>
                  <a:srgbClr val="92D050"/>
                </a:solidFill>
                <a:latin typeface="Arial" panose="020B0604020202020204" pitchFamily="34" charset="0"/>
              </a:rPr>
              <a:t>A CD </a:t>
            </a:r>
            <a:r>
              <a:rPr lang="hu-HU" sz="2800" dirty="0" smtClean="0">
                <a:solidFill>
                  <a:srgbClr val="92D050"/>
                </a:solidFill>
                <a:latin typeface="Arial" panose="020B0604020202020204" pitchFamily="34" charset="0"/>
              </a:rPr>
              <a:t>általában </a:t>
            </a:r>
            <a:r>
              <a:rPr lang="hu-HU" sz="2800" dirty="0">
                <a:solidFill>
                  <a:srgbClr val="92D050"/>
                </a:solidFill>
                <a:latin typeface="Arial" panose="020B0604020202020204" pitchFamily="34" charset="0"/>
              </a:rPr>
              <a:t>mintegy 700 MB </a:t>
            </a:r>
            <a:r>
              <a:rPr lang="hu-HU" sz="2800" dirty="0" smtClean="0">
                <a:solidFill>
                  <a:srgbClr val="92D050"/>
                </a:solidFill>
                <a:latin typeface="Arial" panose="020B0604020202020204" pitchFamily="34" charset="0"/>
              </a:rPr>
              <a:t>(megabájt) </a:t>
            </a:r>
            <a:r>
              <a:rPr lang="hu-HU" sz="2800" dirty="0">
                <a:solidFill>
                  <a:srgbClr val="92D050"/>
                </a:solidFill>
                <a:latin typeface="Arial" panose="020B0604020202020204" pitchFamily="34" charset="0"/>
              </a:rPr>
              <a:t>kapacitású optikai </a:t>
            </a:r>
            <a:r>
              <a:rPr lang="hu-HU" sz="2800" dirty="0" smtClean="0">
                <a:solidFill>
                  <a:srgbClr val="92D050"/>
                </a:solidFill>
                <a:latin typeface="Arial" panose="020B0604020202020204" pitchFamily="34" charset="0"/>
              </a:rPr>
              <a:t>adattároló</a:t>
            </a:r>
            <a:r>
              <a:rPr lang="hu-HU" sz="2800" dirty="0">
                <a:solidFill>
                  <a:srgbClr val="92D050"/>
                </a:solidFill>
                <a:latin typeface="Arial" panose="020B0604020202020204" pitchFamily="34" charset="0"/>
              </a:rPr>
              <a:t>, amely hang, kép, </a:t>
            </a:r>
            <a:r>
              <a:rPr lang="hu-HU" sz="2800" dirty="0" smtClean="0">
                <a:solidFill>
                  <a:srgbClr val="92D050"/>
                </a:solidFill>
                <a:latin typeface="Arial" panose="020B0604020202020204" pitchFamily="34" charset="0"/>
              </a:rPr>
              <a:t>és egyéb adat tárolására </a:t>
            </a:r>
            <a:r>
              <a:rPr lang="hu-HU" sz="2800" dirty="0">
                <a:solidFill>
                  <a:srgbClr val="92D050"/>
                </a:solidFill>
                <a:latin typeface="Arial" panose="020B0604020202020204" pitchFamily="34" charset="0"/>
              </a:rPr>
              <a:t>használatos</a:t>
            </a:r>
            <a:r>
              <a:rPr lang="hu-HU" sz="2800" dirty="0" smtClean="0">
                <a:solidFill>
                  <a:srgbClr val="92D050"/>
                </a:solidFill>
                <a:latin typeface="Arial" panose="020B0604020202020204" pitchFamily="34" charset="0"/>
              </a:rPr>
              <a:t>. Az olvasható CD élettartama 10 év, amelyik írható is, annak 5 év.</a:t>
            </a:r>
            <a:endParaRPr lang="hu-HU" sz="2800" dirty="0">
              <a:solidFill>
                <a:srgbClr val="92D050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19" y="961014"/>
            <a:ext cx="2146589" cy="2146589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3269672" y="3720678"/>
            <a:ext cx="84704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dirty="0">
                <a:solidFill>
                  <a:srgbClr val="92D050"/>
                </a:solidFill>
                <a:latin typeface="Arial" panose="020B0604020202020204" pitchFamily="34" charset="0"/>
              </a:rPr>
              <a:t>A DVD </a:t>
            </a:r>
            <a:r>
              <a:rPr lang="hu-HU" sz="2800" dirty="0" smtClean="0">
                <a:solidFill>
                  <a:srgbClr val="92D050"/>
                </a:solidFill>
                <a:latin typeface="Arial" panose="020B0604020202020204" pitchFamily="34" charset="0"/>
              </a:rPr>
              <a:t>lemez nagy kapacitású (4,7 gigabájt=4812 megabájt) </a:t>
            </a:r>
            <a:r>
              <a:rPr lang="hu-HU" sz="2800" dirty="0">
                <a:solidFill>
                  <a:srgbClr val="92D050"/>
                </a:solidFill>
                <a:latin typeface="Arial" panose="020B0604020202020204" pitchFamily="34" charset="0"/>
              </a:rPr>
              <a:t>optikai tároló, amely </a:t>
            </a:r>
            <a:r>
              <a:rPr lang="hu-HU" sz="2800" dirty="0" smtClean="0">
                <a:solidFill>
                  <a:srgbClr val="92D050"/>
                </a:solidFill>
                <a:latin typeface="Arial" panose="020B0604020202020204" pitchFamily="34" charset="0"/>
              </a:rPr>
              <a:t>főként</a:t>
            </a:r>
          </a:p>
          <a:p>
            <a:r>
              <a:rPr lang="hu-HU" sz="2800" dirty="0" smtClean="0">
                <a:solidFill>
                  <a:srgbClr val="92D050"/>
                </a:solidFill>
                <a:latin typeface="Arial" panose="020B0604020202020204" pitchFamily="34" charset="0"/>
              </a:rPr>
              <a:t> </a:t>
            </a:r>
            <a:r>
              <a:rPr lang="hu-HU" sz="2800" dirty="0">
                <a:solidFill>
                  <a:srgbClr val="92D050"/>
                </a:solidFill>
                <a:latin typeface="Arial" panose="020B0604020202020204" pitchFamily="34" charset="0"/>
              </a:rPr>
              <a:t>mozgókép és jó minőségű hang, </a:t>
            </a:r>
            <a:endParaRPr lang="hu-HU" sz="2800" dirty="0" smtClean="0">
              <a:solidFill>
                <a:srgbClr val="92D050"/>
              </a:solidFill>
              <a:latin typeface="Arial" panose="020B0604020202020204" pitchFamily="34" charset="0"/>
            </a:endParaRPr>
          </a:p>
          <a:p>
            <a:r>
              <a:rPr lang="hu-HU" sz="2800" dirty="0" smtClean="0">
                <a:solidFill>
                  <a:srgbClr val="92D050"/>
                </a:solidFill>
                <a:latin typeface="Arial" panose="020B0604020202020204" pitchFamily="34" charset="0"/>
              </a:rPr>
              <a:t>valamint </a:t>
            </a:r>
            <a:r>
              <a:rPr lang="hu-HU" sz="2800" dirty="0">
                <a:solidFill>
                  <a:srgbClr val="92D050"/>
                </a:solidFill>
                <a:latin typeface="Arial" panose="020B0604020202020204" pitchFamily="34" charset="0"/>
              </a:rPr>
              <a:t>adat tárolására használatos</a:t>
            </a:r>
            <a:r>
              <a:rPr lang="hu-HU" sz="2800" dirty="0" smtClean="0">
                <a:solidFill>
                  <a:srgbClr val="92D050"/>
                </a:solidFill>
                <a:latin typeface="Arial" panose="020B0604020202020204" pitchFamily="34" charset="0"/>
              </a:rPr>
              <a:t>. </a:t>
            </a:r>
          </a:p>
          <a:p>
            <a:r>
              <a:rPr lang="hu-HU" sz="2800" dirty="0" smtClean="0">
                <a:solidFill>
                  <a:srgbClr val="92D050"/>
                </a:solidFill>
                <a:latin typeface="Arial" panose="020B0604020202020204" pitchFamily="34" charset="0"/>
              </a:rPr>
              <a:t>A </a:t>
            </a:r>
            <a:r>
              <a:rPr lang="hu-HU" sz="2800" dirty="0" smtClean="0">
                <a:solidFill>
                  <a:srgbClr val="92D050"/>
                </a:solidFill>
              </a:rPr>
              <a:t>DVD élettartama 15 </a:t>
            </a:r>
            <a:r>
              <a:rPr lang="hu-HU" sz="2800" dirty="0">
                <a:solidFill>
                  <a:srgbClr val="92D050"/>
                </a:solidFill>
              </a:rPr>
              <a:t>év.</a:t>
            </a:r>
            <a:endParaRPr lang="hu-HU" sz="2800" dirty="0">
              <a:solidFill>
                <a:srgbClr val="92D050"/>
              </a:solidFill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055" y="3440743"/>
            <a:ext cx="2185984" cy="210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875847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307</Words>
  <Application>Microsoft Office PowerPoint</Application>
  <PresentationFormat>Szélesvásznú</PresentationFormat>
  <Paragraphs>46</Paragraphs>
  <Slides>19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4" baseType="lpstr">
      <vt:lpstr>Arial</vt:lpstr>
      <vt:lpstr>Calibri</vt:lpstr>
      <vt:lpstr>Lucida Handwriting</vt:lpstr>
      <vt:lpstr>Times New Roman</vt:lpstr>
      <vt:lpstr>Diseño predeterminado</vt:lpstr>
      <vt:lpstr>A számítógéphez csatlakoztatott eszközök</vt:lpstr>
      <vt:lpstr>Monitor</vt:lpstr>
      <vt:lpstr>Billentyűzet</vt:lpstr>
      <vt:lpstr>Egér</vt:lpstr>
      <vt:lpstr>Fejhallgató</vt:lpstr>
      <vt:lpstr>Hangszóró</vt:lpstr>
      <vt:lpstr>Mikrofon</vt:lpstr>
      <vt:lpstr>Nyomtató</vt:lpstr>
      <vt:lpstr>PowerPoint-bemutató</vt:lpstr>
      <vt:lpstr>Projektor</vt:lpstr>
      <vt:lpstr>PowerPoint-bemutató</vt:lpstr>
      <vt:lpstr>PowerPoint-bemutató</vt:lpstr>
      <vt:lpstr>PowerPoint-bemutató</vt:lpstr>
      <vt:lpstr>Szkenner (lapolvasó)</vt:lpstr>
      <vt:lpstr>Web kamera</vt:lpstr>
      <vt:lpstr>Botkormány</vt:lpstr>
      <vt:lpstr>Játékkonzol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számítógéphez csatlakoztatott eszközök</dc:title>
  <dc:creator>Valcsi</dc:creator>
  <cp:lastModifiedBy>Valéria Szigetiné S.</cp:lastModifiedBy>
  <cp:revision>15</cp:revision>
  <dcterms:created xsi:type="dcterms:W3CDTF">2016-08-02T15:10:03Z</dcterms:created>
  <dcterms:modified xsi:type="dcterms:W3CDTF">2021-09-27T15:49:46Z</dcterms:modified>
</cp:coreProperties>
</file>