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58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7B86"/>
    <a:srgbClr val="9CD281"/>
    <a:srgbClr val="6BA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00AB2-A4C7-475C-ADDE-86400633D04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35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0B5B9-BFC4-496C-B513-E5678F9F0C88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210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2568E-ECBA-419C-A98C-3195CF27977C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875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C20B7E1-4B70-4B14-A54E-05291E59F2FF}" type="slidenum">
              <a:rPr lang="hu-HU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9948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923F7-064F-4A1B-8E51-E69401A8185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294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3BEE9-259C-47AC-A017-0F4379088BA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914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6F341-21EB-447A-B5E5-6E2376B7D9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5E1C5-EF40-40BF-9AEA-E922B641DDE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59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2C37F-736D-4B3C-99FF-C69A1E657696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40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03CC4-BE04-4434-ADD8-0781E01EC62A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61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F859A-59B7-4B24-B207-1683871CBAEB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289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85498-BF9E-42C2-B6B8-E4642592E998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2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0C4139-3704-407D-8F23-0362279DEF55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7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2208214" y="2708275"/>
            <a:ext cx="7488237" cy="647700"/>
          </a:xfrm>
        </p:spPr>
        <p:txBody>
          <a:bodyPr anchor="ctr"/>
          <a:lstStyle/>
          <a:p>
            <a:pPr eaLnBrk="1" hangingPunct="1"/>
            <a:r>
              <a:rPr lang="hu-HU" sz="4800" dirty="0" smtClean="0">
                <a:solidFill>
                  <a:srgbClr val="333333"/>
                </a:solidFill>
                <a:latin typeface="Lucida Handwriting" panose="03010101010101010101" pitchFamily="66" charset="0"/>
              </a:rPr>
              <a:t>Egérműveletek</a:t>
            </a:r>
            <a:endParaRPr lang="es-ES" sz="4800" dirty="0">
              <a:solidFill>
                <a:srgbClr val="333333"/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12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516081" y="630238"/>
            <a:ext cx="10972800" cy="1143000"/>
          </a:xfrm>
        </p:spPr>
        <p:txBody>
          <a:bodyPr/>
          <a:lstStyle/>
          <a:p>
            <a:r>
              <a:rPr lang="hu-HU" sz="2400" b="1" dirty="0">
                <a:solidFill>
                  <a:srgbClr val="C17B86"/>
                </a:solidFill>
              </a:rPr>
              <a:t>Írjuk le a füzetbe:</a:t>
            </a:r>
            <a:r>
              <a:rPr lang="hu-HU" sz="2400" b="1" dirty="0">
                <a:solidFill>
                  <a:srgbClr val="0066FF"/>
                </a:solidFill>
              </a:rPr>
              <a:t/>
            </a:r>
            <a:br>
              <a:rPr lang="hu-HU" sz="2400" b="1" dirty="0">
                <a:solidFill>
                  <a:srgbClr val="0066FF"/>
                </a:solidFill>
              </a:rPr>
            </a:br>
            <a:r>
              <a:rPr lang="hu-HU" sz="2400" b="1" dirty="0">
                <a:solidFill>
                  <a:srgbClr val="FF0000"/>
                </a:solidFill>
              </a:rPr>
              <a:t>Egérrel végezhető műveletek:</a:t>
            </a:r>
          </a:p>
        </p:txBody>
      </p:sp>
      <p:pic>
        <p:nvPicPr>
          <p:cNvPr id="106502" name="Picture 6" descr="TN_konyv2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7788" y="819150"/>
            <a:ext cx="1357312" cy="1277938"/>
          </a:xfrm>
          <a:noFill/>
          <a:ln/>
        </p:spPr>
      </p:pic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3143250" y="1989138"/>
            <a:ext cx="640873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FontTx/>
              <a:buChar char="•"/>
            </a:pPr>
            <a:endParaRPr lang="hu-HU" sz="2800">
              <a:sym typeface="Wingdings 3" pitchFamily="18" charset="2"/>
            </a:endParaRPr>
          </a:p>
        </p:txBody>
      </p:sp>
      <p:sp>
        <p:nvSpPr>
          <p:cNvPr id="106500" name="Text Box 4"/>
          <p:cNvSpPr txBox="1">
            <a:spLocks noChangeArrowheads="1"/>
          </p:cNvSpPr>
          <p:nvPr/>
        </p:nvSpPr>
        <p:spPr bwMode="auto">
          <a:xfrm>
            <a:off x="2681289" y="1880611"/>
            <a:ext cx="6182156" cy="37548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50000"/>
              </a:spcBef>
              <a:buFont typeface="Wingdings" pitchFamily="2" charset="2"/>
              <a:buChar char="8"/>
            </a:pPr>
            <a:r>
              <a:rPr lang="hu-HU" sz="2800" dirty="0">
                <a:solidFill>
                  <a:srgbClr val="FF0000"/>
                </a:solidFill>
                <a:sym typeface="Wingdings 3" pitchFamily="18" charset="2"/>
              </a:rPr>
              <a:t> </a:t>
            </a:r>
            <a:r>
              <a:rPr lang="hu-HU" sz="2800" dirty="0" smtClean="0">
                <a:solidFill>
                  <a:srgbClr val="FF0000"/>
                </a:solidFill>
                <a:sym typeface="Wingdings 3" pitchFamily="18" charset="2"/>
              </a:rPr>
              <a:t>Rámutatás</a:t>
            </a:r>
            <a:endParaRPr lang="hu-HU" sz="2800" dirty="0">
              <a:solidFill>
                <a:srgbClr val="FF0000"/>
              </a:solidFill>
              <a:sym typeface="Wingdings 3" pitchFamily="18" charset="2"/>
            </a:endParaRPr>
          </a:p>
          <a:p>
            <a:pPr marL="342900" indent="-342900" algn="just">
              <a:spcBef>
                <a:spcPct val="50000"/>
              </a:spcBef>
              <a:buFont typeface="Wingdings" pitchFamily="2" charset="2"/>
              <a:buChar char="8"/>
            </a:pPr>
            <a:r>
              <a:rPr lang="hu-HU" sz="2800" dirty="0">
                <a:solidFill>
                  <a:srgbClr val="FF0000"/>
                </a:solidFill>
                <a:sym typeface="Wingdings 3" pitchFamily="18" charset="2"/>
              </a:rPr>
              <a:t> Bal </a:t>
            </a:r>
            <a:r>
              <a:rPr lang="hu-HU" sz="2800" dirty="0" smtClean="0">
                <a:solidFill>
                  <a:srgbClr val="FF0000"/>
                </a:solidFill>
                <a:sym typeface="Wingdings 3" pitchFamily="18" charset="2"/>
              </a:rPr>
              <a:t>kattintás</a:t>
            </a:r>
            <a:endParaRPr lang="hu-HU" sz="2800" dirty="0">
              <a:solidFill>
                <a:srgbClr val="FF0000"/>
              </a:solidFill>
              <a:sym typeface="Wingdings 3" pitchFamily="18" charset="2"/>
            </a:endParaRPr>
          </a:p>
          <a:p>
            <a:pPr marL="342900" indent="-342900" algn="just">
              <a:spcBef>
                <a:spcPct val="50000"/>
              </a:spcBef>
              <a:buFont typeface="Wingdings" pitchFamily="2" charset="2"/>
              <a:buChar char="8"/>
            </a:pPr>
            <a:r>
              <a:rPr lang="hu-HU" sz="2800" dirty="0">
                <a:solidFill>
                  <a:srgbClr val="FF0000"/>
                </a:solidFill>
                <a:sym typeface="Wingdings 3" pitchFamily="18" charset="2"/>
              </a:rPr>
              <a:t> Jobb </a:t>
            </a:r>
            <a:r>
              <a:rPr lang="hu-HU" sz="2800" dirty="0" smtClean="0">
                <a:solidFill>
                  <a:srgbClr val="FF0000"/>
                </a:solidFill>
                <a:sym typeface="Wingdings 3" pitchFamily="18" charset="2"/>
              </a:rPr>
              <a:t>kattintás</a:t>
            </a:r>
            <a:endParaRPr lang="hu-HU" sz="2800" dirty="0">
              <a:solidFill>
                <a:srgbClr val="FF0000"/>
              </a:solidFill>
              <a:sym typeface="Wingdings 3" pitchFamily="18" charset="2"/>
            </a:endParaRPr>
          </a:p>
          <a:p>
            <a:pPr marL="342900" indent="-342900" algn="just">
              <a:spcBef>
                <a:spcPct val="50000"/>
              </a:spcBef>
              <a:buFont typeface="Wingdings" pitchFamily="2" charset="2"/>
              <a:buChar char="8"/>
            </a:pPr>
            <a:r>
              <a:rPr lang="hu-HU" sz="2800" dirty="0">
                <a:solidFill>
                  <a:srgbClr val="FF0000"/>
                </a:solidFill>
                <a:sym typeface="Wingdings 3" pitchFamily="18" charset="2"/>
              </a:rPr>
              <a:t> Dupla kattintás.</a:t>
            </a: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8"/>
            </a:pPr>
            <a:r>
              <a:rPr lang="hu-HU" sz="2800" dirty="0">
                <a:solidFill>
                  <a:srgbClr val="FF0000"/>
                </a:solidFill>
                <a:sym typeface="Wingdings 3" pitchFamily="18" charset="2"/>
              </a:rPr>
              <a:t> Húzás vagy más szóval  </a:t>
            </a:r>
            <a:r>
              <a:rPr lang="hu-HU" sz="2800" dirty="0" smtClean="0">
                <a:solidFill>
                  <a:srgbClr val="FF0000"/>
                </a:solidFill>
                <a:sym typeface="Wingdings 3" pitchFamily="18" charset="2"/>
              </a:rPr>
              <a:t>vonszolás</a:t>
            </a:r>
            <a:endParaRPr lang="hu-HU" sz="2800" dirty="0">
              <a:solidFill>
                <a:srgbClr val="FF0000"/>
              </a:solidFill>
              <a:sym typeface="Wingdings 3" pitchFamily="18" charset="2"/>
            </a:endParaRP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8"/>
            </a:pPr>
            <a:endParaRPr lang="hu-HU" sz="2800" dirty="0"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259437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5433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42144"/>
            <a:ext cx="10972800" cy="1143000"/>
          </a:xfrm>
        </p:spPr>
        <p:txBody>
          <a:bodyPr/>
          <a:lstStyle/>
          <a:p>
            <a:r>
              <a:rPr lang="hu-HU" dirty="0">
                <a:solidFill>
                  <a:srgbClr val="C17B86"/>
                </a:solidFill>
              </a:rPr>
              <a:t>A</a:t>
            </a:r>
            <a:r>
              <a:rPr lang="hu-HU" dirty="0" smtClean="0">
                <a:solidFill>
                  <a:srgbClr val="C17B86"/>
                </a:solidFill>
              </a:rPr>
              <a:t>z </a:t>
            </a:r>
            <a:r>
              <a:rPr lang="hu-HU" dirty="0">
                <a:solidFill>
                  <a:srgbClr val="C17B86"/>
                </a:solidFill>
              </a:rPr>
              <a:t>egér </a:t>
            </a:r>
            <a:r>
              <a:rPr lang="hu-HU" dirty="0" smtClean="0">
                <a:solidFill>
                  <a:srgbClr val="C17B86"/>
                </a:solidFill>
              </a:rPr>
              <a:t>felépítése</a:t>
            </a:r>
            <a:endParaRPr lang="hu-HU" dirty="0">
              <a:solidFill>
                <a:srgbClr val="C17B86"/>
              </a:solidFill>
            </a:endParaRPr>
          </a:p>
        </p:txBody>
      </p:sp>
      <p:pic>
        <p:nvPicPr>
          <p:cNvPr id="110596" name="Picture 4" descr="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47850" y="2205038"/>
            <a:ext cx="8229600" cy="2724150"/>
          </a:xfrm>
          <a:noFill/>
          <a:ln/>
        </p:spPr>
      </p:pic>
      <p:sp>
        <p:nvSpPr>
          <p:cNvPr id="110598" name="Text Box 6"/>
          <p:cNvSpPr txBox="1">
            <a:spLocks noChangeArrowheads="1"/>
          </p:cNvSpPr>
          <p:nvPr/>
        </p:nvSpPr>
        <p:spPr bwMode="auto">
          <a:xfrm>
            <a:off x="3071814" y="2924175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/>
              <a:t>Jobb gomb</a:t>
            </a:r>
          </a:p>
        </p:txBody>
      </p:sp>
      <p:sp>
        <p:nvSpPr>
          <p:cNvPr id="110599" name="Text Box 7"/>
          <p:cNvSpPr txBox="1">
            <a:spLocks noChangeArrowheads="1"/>
          </p:cNvSpPr>
          <p:nvPr/>
        </p:nvSpPr>
        <p:spPr bwMode="auto">
          <a:xfrm>
            <a:off x="3216276" y="3573463"/>
            <a:ext cx="2303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/>
              <a:t>görgő</a:t>
            </a:r>
          </a:p>
        </p:txBody>
      </p:sp>
      <p:sp>
        <p:nvSpPr>
          <p:cNvPr id="110600" name="Text Box 8"/>
          <p:cNvSpPr txBox="1">
            <a:spLocks noChangeArrowheads="1"/>
          </p:cNvSpPr>
          <p:nvPr/>
        </p:nvSpPr>
        <p:spPr bwMode="auto">
          <a:xfrm>
            <a:off x="3071814" y="4221163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/>
              <a:t>bal gomb</a:t>
            </a:r>
          </a:p>
        </p:txBody>
      </p:sp>
      <p:sp>
        <p:nvSpPr>
          <p:cNvPr id="2" name="Téglalap 1"/>
          <p:cNvSpPr/>
          <p:nvPr/>
        </p:nvSpPr>
        <p:spPr>
          <a:xfrm>
            <a:off x="1859973" y="2410691"/>
            <a:ext cx="2732809" cy="321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95704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0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0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8" grpId="0"/>
      <p:bldP spid="11059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AutoShape 3"/>
          <p:cNvSpPr>
            <a:spLocks noChangeArrowheads="1"/>
          </p:cNvSpPr>
          <p:nvPr/>
        </p:nvSpPr>
        <p:spPr bwMode="auto">
          <a:xfrm>
            <a:off x="2707121" y="922049"/>
            <a:ext cx="6264275" cy="4032250"/>
          </a:xfrm>
          <a:prstGeom prst="cloudCallout">
            <a:avLst>
              <a:gd name="adj1" fmla="val -45843"/>
              <a:gd name="adj2" fmla="val 6464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hu-HU" sz="2800" dirty="0"/>
              <a:t>A programokat </a:t>
            </a:r>
            <a:r>
              <a:rPr lang="hu-HU" sz="2800" b="1" u="sng" dirty="0">
                <a:solidFill>
                  <a:schemeClr val="accent2"/>
                </a:solidFill>
              </a:rPr>
              <a:t>egérrel </a:t>
            </a:r>
            <a:r>
              <a:rPr lang="hu-HU" sz="2800" dirty="0"/>
              <a:t>nyitjuk meg és zárjuk be! Tanuljuk meg milyen </a:t>
            </a:r>
            <a:r>
              <a:rPr lang="hu-HU" sz="2800" b="1" u="sng" dirty="0" smtClean="0">
                <a:solidFill>
                  <a:schemeClr val="accent2"/>
                </a:solidFill>
              </a:rPr>
              <a:t>egérműveletek</a:t>
            </a:r>
            <a:r>
              <a:rPr lang="hu-HU" sz="2800" dirty="0" smtClean="0"/>
              <a:t> vannak!</a:t>
            </a:r>
            <a:endParaRPr lang="hu-HU" sz="2800" dirty="0"/>
          </a:p>
        </p:txBody>
      </p:sp>
      <p:pic>
        <p:nvPicPr>
          <p:cNvPr id="113668" name="Picture 4" descr="egér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72263" y="5300663"/>
            <a:ext cx="2139950" cy="1047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28039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2588"/>
            <a:ext cx="10972800" cy="1143000"/>
          </a:xfrm>
        </p:spPr>
        <p:txBody>
          <a:bodyPr/>
          <a:lstStyle/>
          <a:p>
            <a:r>
              <a:rPr lang="hu-HU" sz="3200" b="1" dirty="0">
                <a:solidFill>
                  <a:srgbClr val="C17B86"/>
                </a:solidFill>
              </a:rPr>
              <a:t>Egérrel végezhető műveletek: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3143250" y="1989138"/>
            <a:ext cx="6408738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FontTx/>
              <a:buChar char="•"/>
            </a:pPr>
            <a:endParaRPr lang="hu-HU" sz="2800">
              <a:sym typeface="Wingdings 3" pitchFamily="18" charset="2"/>
            </a:endParaRP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2011795" y="1664711"/>
            <a:ext cx="5976938" cy="4152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 typeface="Wingdings" pitchFamily="2" charset="2"/>
              <a:buChar char="8"/>
            </a:pPr>
            <a:r>
              <a:rPr lang="hu-HU" sz="2800" dirty="0">
                <a:solidFill>
                  <a:srgbClr val="6BADA4"/>
                </a:solidFill>
                <a:sym typeface="Wingdings 3" pitchFamily="18" charset="2"/>
              </a:rPr>
              <a:t> </a:t>
            </a:r>
            <a:r>
              <a:rPr lang="hu-HU" sz="2800" dirty="0" smtClean="0">
                <a:solidFill>
                  <a:srgbClr val="6BADA4"/>
                </a:solidFill>
                <a:sym typeface="Wingdings 3" pitchFamily="18" charset="2"/>
              </a:rPr>
              <a:t>Rámutatás</a:t>
            </a:r>
            <a:endParaRPr lang="hu-HU" sz="2800" dirty="0">
              <a:solidFill>
                <a:srgbClr val="6BADA4"/>
              </a:solidFill>
              <a:sym typeface="Wingdings 3" pitchFamily="18" charset="2"/>
            </a:endParaRPr>
          </a:p>
          <a:p>
            <a:pPr marL="342900" indent="-342900" algn="just">
              <a:spcBef>
                <a:spcPct val="50000"/>
              </a:spcBef>
              <a:buFont typeface="Wingdings" pitchFamily="2" charset="2"/>
              <a:buChar char="8"/>
            </a:pPr>
            <a:r>
              <a:rPr lang="hu-HU" sz="2800" dirty="0">
                <a:solidFill>
                  <a:srgbClr val="6BADA4"/>
                </a:solidFill>
                <a:sym typeface="Wingdings 3" pitchFamily="18" charset="2"/>
              </a:rPr>
              <a:t> Bal </a:t>
            </a:r>
            <a:r>
              <a:rPr lang="hu-HU" sz="2800" dirty="0" smtClean="0">
                <a:solidFill>
                  <a:srgbClr val="6BADA4"/>
                </a:solidFill>
                <a:sym typeface="Wingdings 3" pitchFamily="18" charset="2"/>
              </a:rPr>
              <a:t>kattintás</a:t>
            </a:r>
            <a:endParaRPr lang="hu-HU" sz="2800" dirty="0">
              <a:solidFill>
                <a:srgbClr val="6BADA4"/>
              </a:solidFill>
              <a:sym typeface="Wingdings 3" pitchFamily="18" charset="2"/>
            </a:endParaRPr>
          </a:p>
          <a:p>
            <a:pPr marL="342900" indent="-342900" algn="just">
              <a:spcBef>
                <a:spcPct val="50000"/>
              </a:spcBef>
              <a:buFont typeface="Wingdings" pitchFamily="2" charset="2"/>
              <a:buChar char="8"/>
            </a:pPr>
            <a:r>
              <a:rPr lang="hu-HU" sz="2800" dirty="0">
                <a:solidFill>
                  <a:srgbClr val="6BADA4"/>
                </a:solidFill>
                <a:sym typeface="Wingdings 3" pitchFamily="18" charset="2"/>
              </a:rPr>
              <a:t> Jobb </a:t>
            </a:r>
            <a:r>
              <a:rPr lang="hu-HU" sz="2800" dirty="0" smtClean="0">
                <a:solidFill>
                  <a:srgbClr val="6BADA4"/>
                </a:solidFill>
                <a:sym typeface="Wingdings 3" pitchFamily="18" charset="2"/>
              </a:rPr>
              <a:t>kattintás</a:t>
            </a:r>
            <a:endParaRPr lang="hu-HU" sz="2800" dirty="0">
              <a:solidFill>
                <a:srgbClr val="6BADA4"/>
              </a:solidFill>
              <a:sym typeface="Wingdings 3" pitchFamily="18" charset="2"/>
            </a:endParaRPr>
          </a:p>
          <a:p>
            <a:pPr marL="342900" indent="-342900" algn="just">
              <a:spcBef>
                <a:spcPct val="50000"/>
              </a:spcBef>
              <a:buFont typeface="Wingdings" pitchFamily="2" charset="2"/>
              <a:buChar char="8"/>
            </a:pPr>
            <a:r>
              <a:rPr lang="hu-HU" sz="2800" dirty="0">
                <a:solidFill>
                  <a:srgbClr val="6BADA4"/>
                </a:solidFill>
                <a:sym typeface="Wingdings 3" pitchFamily="18" charset="2"/>
              </a:rPr>
              <a:t> Dupla </a:t>
            </a:r>
            <a:r>
              <a:rPr lang="hu-HU" sz="2800" dirty="0" smtClean="0">
                <a:solidFill>
                  <a:srgbClr val="6BADA4"/>
                </a:solidFill>
                <a:sym typeface="Wingdings 3" pitchFamily="18" charset="2"/>
              </a:rPr>
              <a:t>kattintás</a:t>
            </a:r>
            <a:endParaRPr lang="hu-HU" sz="2800" dirty="0">
              <a:solidFill>
                <a:srgbClr val="6BADA4"/>
              </a:solidFill>
              <a:sym typeface="Wingdings 3" pitchFamily="18" charset="2"/>
            </a:endParaRPr>
          </a:p>
          <a:p>
            <a:pPr marL="342900" indent="-342900" algn="just">
              <a:spcBef>
                <a:spcPct val="50000"/>
              </a:spcBef>
              <a:buFont typeface="Wingdings" pitchFamily="2" charset="2"/>
              <a:buChar char="8"/>
            </a:pPr>
            <a:r>
              <a:rPr lang="hu-HU" sz="2800" dirty="0">
                <a:solidFill>
                  <a:srgbClr val="6BADA4"/>
                </a:solidFill>
                <a:sym typeface="Wingdings 3" pitchFamily="18" charset="2"/>
              </a:rPr>
              <a:t> Húzás vagy más szóval  vonszolás.</a:t>
            </a:r>
          </a:p>
          <a:p>
            <a:pPr marL="342900" indent="-342900">
              <a:spcBef>
                <a:spcPct val="50000"/>
              </a:spcBef>
              <a:buFont typeface="Wingdings" pitchFamily="2" charset="2"/>
              <a:buChar char="8"/>
            </a:pPr>
            <a:endParaRPr lang="hu-HU" sz="2800" dirty="0"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691860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ChangeArrowheads="1"/>
          </p:cNvSpPr>
          <p:nvPr/>
        </p:nvSpPr>
        <p:spPr bwMode="auto">
          <a:xfrm>
            <a:off x="3648075" y="3068639"/>
            <a:ext cx="3024188" cy="1512887"/>
          </a:xfrm>
          <a:prstGeom prst="rightArrow">
            <a:avLst>
              <a:gd name="adj1" fmla="val 50000"/>
              <a:gd name="adj2" fmla="val 49974"/>
            </a:avLst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5673725" y="3171826"/>
            <a:ext cx="5270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hu-HU" sz="2800">
              <a:solidFill>
                <a:schemeClr val="bg1"/>
              </a:solidFill>
              <a:sym typeface="Wingdings 3" pitchFamily="18" charset="2"/>
            </a:endParaRPr>
          </a:p>
        </p:txBody>
      </p:sp>
      <p:sp>
        <p:nvSpPr>
          <p:cNvPr id="96260" name="AutoShape 4"/>
          <p:cNvSpPr>
            <a:spLocks noChangeArrowheads="1"/>
          </p:cNvSpPr>
          <p:nvPr/>
        </p:nvSpPr>
        <p:spPr bwMode="auto">
          <a:xfrm>
            <a:off x="5880101" y="5013325"/>
            <a:ext cx="720725" cy="287338"/>
          </a:xfrm>
          <a:prstGeom prst="rightArrow">
            <a:avLst>
              <a:gd name="adj1" fmla="val 0"/>
              <a:gd name="adj2" fmla="val 54695"/>
            </a:avLst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96261" name="AutoShape 5"/>
          <p:cNvSpPr>
            <a:spLocks noChangeArrowheads="1"/>
          </p:cNvSpPr>
          <p:nvPr/>
        </p:nvSpPr>
        <p:spPr bwMode="auto">
          <a:xfrm>
            <a:off x="2208214" y="5084764"/>
            <a:ext cx="1366837" cy="504825"/>
          </a:xfrm>
          <a:prstGeom prst="rightArrow">
            <a:avLst>
              <a:gd name="adj1" fmla="val 50000"/>
              <a:gd name="adj2" fmla="val 67689"/>
            </a:avLst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96262" name="Line 6"/>
          <p:cNvSpPr>
            <a:spLocks noChangeShapeType="1"/>
          </p:cNvSpPr>
          <p:nvPr/>
        </p:nvSpPr>
        <p:spPr bwMode="auto">
          <a:xfrm flipV="1">
            <a:off x="4872038" y="5157789"/>
            <a:ext cx="1008062" cy="719137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u-HU"/>
          </a:p>
        </p:txBody>
      </p:sp>
      <p:sp>
        <p:nvSpPr>
          <p:cNvPr id="96264" name="AutoShape 8"/>
          <p:cNvSpPr>
            <a:spLocks noChangeArrowheads="1"/>
          </p:cNvSpPr>
          <p:nvPr/>
        </p:nvSpPr>
        <p:spPr bwMode="auto">
          <a:xfrm>
            <a:off x="263525" y="5516564"/>
            <a:ext cx="2952750" cy="649287"/>
          </a:xfrm>
          <a:prstGeom prst="rightArrow">
            <a:avLst>
              <a:gd name="adj1" fmla="val 50120"/>
              <a:gd name="adj2" fmla="val 224689"/>
            </a:avLst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96266" name="Text Box 10"/>
          <p:cNvSpPr txBox="1">
            <a:spLocks noChangeArrowheads="1"/>
          </p:cNvSpPr>
          <p:nvPr/>
        </p:nvSpPr>
        <p:spPr bwMode="auto">
          <a:xfrm>
            <a:off x="1703389" y="260351"/>
            <a:ext cx="3240087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FontTx/>
              <a:buChar char="•"/>
            </a:pPr>
            <a:endParaRPr lang="hu-HU" sz="2800">
              <a:sym typeface="Wingdings 3" pitchFamily="18" charset="2"/>
            </a:endParaRPr>
          </a:p>
        </p:txBody>
      </p:sp>
      <p:sp>
        <p:nvSpPr>
          <p:cNvPr id="96267" name="Text Box 11"/>
          <p:cNvSpPr txBox="1">
            <a:spLocks noChangeArrowheads="1"/>
          </p:cNvSpPr>
          <p:nvPr/>
        </p:nvSpPr>
        <p:spPr bwMode="auto">
          <a:xfrm>
            <a:off x="2297906" y="648569"/>
            <a:ext cx="8027988" cy="1373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hu-HU" sz="2800" dirty="0">
                <a:solidFill>
                  <a:srgbClr val="9CD281"/>
                </a:solidFill>
                <a:sym typeface="Wingdings 3" pitchFamily="18" charset="2"/>
              </a:rPr>
              <a:t>Az asztal valamely részén egy kis nyilacskát látunk; ez az egér mozgását követi, ezért </a:t>
            </a:r>
            <a:r>
              <a:rPr lang="hu-HU" sz="2800" b="1" dirty="0">
                <a:solidFill>
                  <a:srgbClr val="FF0000"/>
                </a:solidFill>
                <a:sym typeface="Wingdings 3" pitchFamily="18" charset="2"/>
              </a:rPr>
              <a:t>egérkurzornak</a:t>
            </a:r>
            <a:r>
              <a:rPr lang="hu-HU" sz="2800" b="1" dirty="0">
                <a:solidFill>
                  <a:srgbClr val="CC9900"/>
                </a:solidFill>
                <a:sym typeface="Wingdings 3" pitchFamily="18" charset="2"/>
              </a:rPr>
              <a:t> </a:t>
            </a:r>
            <a:r>
              <a:rPr lang="hu-HU" sz="2800" dirty="0">
                <a:solidFill>
                  <a:srgbClr val="CC9900"/>
                </a:solidFill>
                <a:sym typeface="Wingdings 3" pitchFamily="18" charset="2"/>
              </a:rPr>
              <a:t> </a:t>
            </a:r>
            <a:r>
              <a:rPr lang="hu-HU" sz="2800" dirty="0">
                <a:solidFill>
                  <a:srgbClr val="9CD281"/>
                </a:solidFill>
                <a:sym typeface="Wingdings 3" pitchFamily="18" charset="2"/>
              </a:rPr>
              <a:t>is szoktuk nevezni.</a:t>
            </a:r>
          </a:p>
        </p:txBody>
      </p:sp>
      <p:sp>
        <p:nvSpPr>
          <p:cNvPr id="96270" name="Line 14"/>
          <p:cNvSpPr>
            <a:spLocks noChangeShapeType="1"/>
          </p:cNvSpPr>
          <p:nvPr/>
        </p:nvSpPr>
        <p:spPr bwMode="auto">
          <a:xfrm flipH="1" flipV="1">
            <a:off x="3863975" y="2060576"/>
            <a:ext cx="215900" cy="144463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hu-HU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2225750"/>
            <a:ext cx="6598227" cy="3711503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12" y="2360903"/>
            <a:ext cx="409586" cy="441399"/>
          </a:xfrm>
          <a:prstGeom prst="rect">
            <a:avLst/>
          </a:prstGeom>
        </p:spPr>
      </p:pic>
      <p:sp>
        <p:nvSpPr>
          <p:cNvPr id="7" name="Felfelé nyíl 6"/>
          <p:cNvSpPr/>
          <p:nvPr/>
        </p:nvSpPr>
        <p:spPr>
          <a:xfrm rot="18465292">
            <a:off x="1091530" y="2516723"/>
            <a:ext cx="288925" cy="351372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87898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ext Box 2"/>
          <p:cNvSpPr txBox="1">
            <a:spLocks noGrp="1" noChangeArrowheads="1"/>
          </p:cNvSpPr>
          <p:nvPr>
            <p:ph type="title"/>
          </p:nvPr>
        </p:nvSpPr>
        <p:spPr>
          <a:xfrm>
            <a:off x="450122" y="787211"/>
            <a:ext cx="10972800" cy="1143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hu-HU" sz="3200" b="1" dirty="0" smtClean="0">
                <a:solidFill>
                  <a:srgbClr val="C17B86"/>
                </a:solidFill>
                <a:sym typeface="Wingdings 3" pitchFamily="18" charset="2"/>
              </a:rPr>
              <a:t>R</a:t>
            </a:r>
            <a:r>
              <a:rPr lang="hu-HU" sz="3200" dirty="0" smtClean="0">
                <a:solidFill>
                  <a:srgbClr val="C17B86"/>
                </a:solidFill>
                <a:sym typeface="Wingdings 3" pitchFamily="18" charset="2"/>
              </a:rPr>
              <a:t>ámutatás</a:t>
            </a:r>
            <a:r>
              <a:rPr lang="hu-HU" sz="3200" dirty="0">
                <a:solidFill>
                  <a:srgbClr val="CC9900"/>
                </a:solidFill>
                <a:sym typeface="Wingdings 3" pitchFamily="18" charset="2"/>
              </a:rPr>
              <a:t/>
            </a:r>
            <a:br>
              <a:rPr lang="hu-HU" sz="3200" dirty="0">
                <a:solidFill>
                  <a:srgbClr val="CC9900"/>
                </a:solidFill>
                <a:sym typeface="Wingdings 3" pitchFamily="18" charset="2"/>
              </a:rPr>
            </a:br>
            <a:r>
              <a:rPr lang="hu-HU" sz="3200" dirty="0">
                <a:solidFill>
                  <a:srgbClr val="9CD281"/>
                </a:solidFill>
                <a:sym typeface="Wingdings 3" pitchFamily="18" charset="2"/>
              </a:rPr>
              <a:t>Az egérkurzort a kiszemelt ikon elé állítjuk.</a:t>
            </a:r>
            <a:br>
              <a:rPr lang="hu-HU" sz="3200" dirty="0">
                <a:solidFill>
                  <a:srgbClr val="9CD281"/>
                </a:solidFill>
                <a:sym typeface="Wingdings 3" pitchFamily="18" charset="2"/>
              </a:rPr>
            </a:br>
            <a:r>
              <a:rPr lang="hu-HU" sz="3200" dirty="0">
                <a:solidFill>
                  <a:srgbClr val="9CD281"/>
                </a:solidFill>
                <a:sym typeface="Wingdings 3" pitchFamily="18" charset="2"/>
              </a:rPr>
              <a:t>Itt a kiszemelt ikonunk a Sajátgép ikon.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47" y="2319269"/>
            <a:ext cx="6598227" cy="3711503"/>
          </a:xfrm>
          <a:prstGeom prst="rect">
            <a:avLst/>
          </a:prstGeom>
        </p:spPr>
      </p:pic>
      <p:pic>
        <p:nvPicPr>
          <p:cNvPr id="7" name="Picture 4" descr="ik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2841" y="2698179"/>
            <a:ext cx="726786" cy="887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07" y="2319269"/>
            <a:ext cx="409586" cy="441399"/>
          </a:xfrm>
          <a:prstGeom prst="rect">
            <a:avLst/>
          </a:prstGeom>
        </p:spPr>
      </p:pic>
      <p:sp>
        <p:nvSpPr>
          <p:cNvPr id="3" name="Jobbra nyíl 2"/>
          <p:cNvSpPr/>
          <p:nvPr/>
        </p:nvSpPr>
        <p:spPr>
          <a:xfrm>
            <a:off x="5062394" y="2930236"/>
            <a:ext cx="392833" cy="35329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17754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ext Box 2"/>
          <p:cNvSpPr txBox="1">
            <a:spLocks noGrp="1" noChangeArrowheads="1"/>
          </p:cNvSpPr>
          <p:nvPr>
            <p:ph type="title"/>
          </p:nvPr>
        </p:nvSpPr>
        <p:spPr>
          <a:xfrm>
            <a:off x="468318" y="1019655"/>
            <a:ext cx="10972800" cy="1143000"/>
          </a:xfrm>
          <a:noFill/>
          <a:ln/>
        </p:spPr>
        <p:txBody>
          <a:bodyPr/>
          <a:lstStyle/>
          <a:p>
            <a:pPr marL="342900" indent="-342900" algn="l">
              <a:spcBef>
                <a:spcPct val="50000"/>
              </a:spcBef>
            </a:pPr>
            <a:r>
              <a:rPr lang="hu-HU" sz="2800" dirty="0">
                <a:solidFill>
                  <a:srgbClr val="9CD281"/>
                </a:solidFill>
                <a:sym typeface="Wingdings 3" pitchFamily="18" charset="2"/>
              </a:rPr>
              <a:t>Ha az egérkurzor bal gombjával egyet kattintunk az ikonra, akkor </a:t>
            </a:r>
            <a:r>
              <a:rPr lang="hu-HU" sz="2800" dirty="0" smtClean="0">
                <a:solidFill>
                  <a:srgbClr val="9CD281"/>
                </a:solidFill>
                <a:sym typeface="Wingdings 3" pitchFamily="18" charset="2"/>
              </a:rPr>
              <a:t>az ikont </a:t>
            </a:r>
            <a:r>
              <a:rPr lang="hu-HU" sz="2800" dirty="0">
                <a:solidFill>
                  <a:srgbClr val="9CD281"/>
                </a:solidFill>
                <a:sym typeface="Wingdings 3" pitchFamily="18" charset="2"/>
              </a:rPr>
              <a:t>kijelöltük</a:t>
            </a:r>
            <a:r>
              <a:rPr lang="hu-HU" sz="2800" dirty="0" smtClean="0">
                <a:solidFill>
                  <a:srgbClr val="9CD281"/>
                </a:solidFill>
                <a:sym typeface="Wingdings 3" pitchFamily="18" charset="2"/>
              </a:rPr>
              <a:t>.  </a:t>
            </a:r>
            <a:r>
              <a:rPr lang="hu-HU" sz="2800" dirty="0">
                <a:solidFill>
                  <a:srgbClr val="9CD281"/>
                </a:solidFill>
                <a:sym typeface="Wingdings 3" pitchFamily="18" charset="2"/>
              </a:rPr>
              <a:t>Az ikon és a neve kék színűre változik.</a:t>
            </a:r>
          </a:p>
        </p:txBody>
      </p:sp>
      <p:pic>
        <p:nvPicPr>
          <p:cNvPr id="149507" name="Picture 3" descr="egér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 rot="19002808">
            <a:off x="8582170" y="2887747"/>
            <a:ext cx="2139950" cy="1047750"/>
          </a:xfrm>
          <a:noFill/>
          <a:ln/>
        </p:spPr>
      </p:pic>
      <p:sp>
        <p:nvSpPr>
          <p:cNvPr id="149509" name="Text Box 5"/>
          <p:cNvSpPr txBox="1">
            <a:spLocks noChangeArrowheads="1"/>
          </p:cNvSpPr>
          <p:nvPr/>
        </p:nvSpPr>
        <p:spPr bwMode="auto">
          <a:xfrm>
            <a:off x="4485410" y="613028"/>
            <a:ext cx="4176713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hu-HU" sz="2800" b="1" dirty="0" smtClean="0">
                <a:solidFill>
                  <a:srgbClr val="C17B86"/>
                </a:solidFill>
                <a:sym typeface="Wingdings 3" pitchFamily="18" charset="2"/>
              </a:rPr>
              <a:t>Bal </a:t>
            </a:r>
            <a:r>
              <a:rPr lang="hu-HU" sz="2800" b="1" dirty="0">
                <a:solidFill>
                  <a:srgbClr val="C17B86"/>
                </a:solidFill>
                <a:sym typeface="Wingdings 3" pitchFamily="18" charset="2"/>
              </a:rPr>
              <a:t>kattintás</a:t>
            </a:r>
          </a:p>
        </p:txBody>
      </p:sp>
      <p:sp>
        <p:nvSpPr>
          <p:cNvPr id="149510" name="AutoShape 6"/>
          <p:cNvSpPr>
            <a:spLocks noChangeArrowheads="1"/>
          </p:cNvSpPr>
          <p:nvPr/>
        </p:nvSpPr>
        <p:spPr bwMode="auto">
          <a:xfrm>
            <a:off x="8514080" y="3411622"/>
            <a:ext cx="1008063" cy="144463"/>
          </a:xfrm>
          <a:prstGeom prst="rightArrow">
            <a:avLst>
              <a:gd name="adj1" fmla="val 50000"/>
              <a:gd name="adj2" fmla="val 174450"/>
            </a:avLst>
          </a:prstGeom>
          <a:solidFill>
            <a:srgbClr val="0066FF"/>
          </a:solidFill>
          <a:ln w="9525" algn="ctr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2225750"/>
            <a:ext cx="6598227" cy="3711503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2296649"/>
            <a:ext cx="409586" cy="441399"/>
          </a:xfrm>
          <a:prstGeom prst="rect">
            <a:avLst/>
          </a:prstGeom>
        </p:spPr>
      </p:pic>
      <p:pic>
        <p:nvPicPr>
          <p:cNvPr id="11" name="Picture 7" descr="kijelölé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30850" y="2390487"/>
            <a:ext cx="1130300" cy="100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6364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Text Box 3"/>
          <p:cNvSpPr txBox="1">
            <a:spLocks noGrp="1" noChangeArrowheads="1"/>
          </p:cNvSpPr>
          <p:nvPr>
            <p:ph type="title"/>
          </p:nvPr>
        </p:nvSpPr>
        <p:spPr>
          <a:xfrm>
            <a:off x="0" y="3717925"/>
            <a:ext cx="10972800" cy="1143000"/>
          </a:xfrm>
          <a:noFill/>
          <a:ln/>
        </p:spPr>
        <p:txBody>
          <a:bodyPr/>
          <a:lstStyle/>
          <a:p>
            <a:pPr marL="342900" indent="-342900" algn="l">
              <a:spcBef>
                <a:spcPct val="50000"/>
              </a:spcBef>
            </a:pPr>
            <a:r>
              <a:rPr lang="hu-HU" sz="2800" dirty="0">
                <a:solidFill>
                  <a:srgbClr val="9CD281"/>
                </a:solidFill>
                <a:sym typeface="Wingdings 3" pitchFamily="18" charset="2"/>
              </a:rPr>
              <a:t>Ha az egérkurzor jobb gombjával </a:t>
            </a:r>
            <a:r>
              <a:rPr lang="hu-HU" sz="2800" dirty="0" smtClean="0">
                <a:solidFill>
                  <a:srgbClr val="9CD281"/>
                </a:solidFill>
                <a:sym typeface="Wingdings 3" pitchFamily="18" charset="2"/>
              </a:rPr>
              <a:t/>
            </a:r>
            <a:br>
              <a:rPr lang="hu-HU" sz="2800" dirty="0" smtClean="0">
                <a:solidFill>
                  <a:srgbClr val="9CD281"/>
                </a:solidFill>
                <a:sym typeface="Wingdings 3" pitchFamily="18" charset="2"/>
              </a:rPr>
            </a:br>
            <a:r>
              <a:rPr lang="hu-HU" sz="2800" dirty="0" smtClean="0">
                <a:solidFill>
                  <a:srgbClr val="9CD281"/>
                </a:solidFill>
                <a:sym typeface="Wingdings 3" pitchFamily="18" charset="2"/>
              </a:rPr>
              <a:t>egyet </a:t>
            </a:r>
            <a:r>
              <a:rPr lang="hu-HU" sz="2800" dirty="0">
                <a:solidFill>
                  <a:srgbClr val="9CD281"/>
                </a:solidFill>
                <a:sym typeface="Wingdings 3" pitchFamily="18" charset="2"/>
              </a:rPr>
              <a:t>kattintunk az ikonra, akkor </a:t>
            </a:r>
            <a:r>
              <a:rPr lang="hu-HU" sz="2800" dirty="0" smtClean="0">
                <a:solidFill>
                  <a:srgbClr val="9CD281"/>
                </a:solidFill>
                <a:sym typeface="Wingdings 3" pitchFamily="18" charset="2"/>
              </a:rPr>
              <a:t/>
            </a:r>
            <a:br>
              <a:rPr lang="hu-HU" sz="2800" dirty="0" smtClean="0">
                <a:solidFill>
                  <a:srgbClr val="9CD281"/>
                </a:solidFill>
                <a:sym typeface="Wingdings 3" pitchFamily="18" charset="2"/>
              </a:rPr>
            </a:br>
            <a:r>
              <a:rPr lang="hu-HU" sz="2800" dirty="0" smtClean="0">
                <a:solidFill>
                  <a:srgbClr val="9CD281"/>
                </a:solidFill>
                <a:sym typeface="Wingdings 3" pitchFamily="18" charset="2"/>
              </a:rPr>
              <a:t>a </a:t>
            </a:r>
            <a:r>
              <a:rPr lang="hu-HU" sz="2800" dirty="0">
                <a:solidFill>
                  <a:srgbClr val="9CD281"/>
                </a:solidFill>
                <a:sym typeface="Wingdings 3" pitchFamily="18" charset="2"/>
              </a:rPr>
              <a:t>helyi menü ugrik elő.</a:t>
            </a:r>
            <a:r>
              <a:rPr lang="hu-HU" sz="2800" dirty="0">
                <a:solidFill>
                  <a:srgbClr val="CC9900"/>
                </a:solidFill>
                <a:sym typeface="Wingdings 3" pitchFamily="18" charset="2"/>
              </a:rPr>
              <a:t/>
            </a:r>
            <a:br>
              <a:rPr lang="hu-HU" sz="2800" dirty="0">
                <a:solidFill>
                  <a:srgbClr val="CC9900"/>
                </a:solidFill>
                <a:sym typeface="Wingdings 3" pitchFamily="18" charset="2"/>
              </a:rPr>
            </a:br>
            <a:r>
              <a:rPr lang="hu-HU" sz="2800" dirty="0">
                <a:solidFill>
                  <a:srgbClr val="CC9900"/>
                </a:solidFill>
                <a:sym typeface="Wingdings 3" pitchFamily="18" charset="2"/>
              </a:rPr>
              <a:t> </a:t>
            </a:r>
          </a:p>
        </p:txBody>
      </p:sp>
      <p:sp>
        <p:nvSpPr>
          <p:cNvPr id="150533" name="Text Box 5"/>
          <p:cNvSpPr txBox="1">
            <a:spLocks noChangeArrowheads="1"/>
          </p:cNvSpPr>
          <p:nvPr/>
        </p:nvSpPr>
        <p:spPr bwMode="auto">
          <a:xfrm>
            <a:off x="4281028" y="758745"/>
            <a:ext cx="3313113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hu-HU" sz="3200" b="1" dirty="0" smtClean="0">
                <a:solidFill>
                  <a:srgbClr val="C17B86"/>
                </a:solidFill>
                <a:sym typeface="Wingdings 3" pitchFamily="18" charset="2"/>
              </a:rPr>
              <a:t>Jobb </a:t>
            </a:r>
            <a:r>
              <a:rPr lang="hu-HU" sz="3200" b="1" dirty="0">
                <a:solidFill>
                  <a:srgbClr val="C17B86"/>
                </a:solidFill>
                <a:sym typeface="Wingdings 3" pitchFamily="18" charset="2"/>
              </a:rPr>
              <a:t>kattintás</a:t>
            </a:r>
          </a:p>
        </p:txBody>
      </p:sp>
      <p:pic>
        <p:nvPicPr>
          <p:cNvPr id="150534" name="Picture 6" descr="egé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 rot="19002808">
            <a:off x="980238" y="1934617"/>
            <a:ext cx="2139950" cy="1047750"/>
          </a:xfrm>
          <a:noFill/>
          <a:ln/>
        </p:spPr>
      </p:pic>
      <p:sp>
        <p:nvSpPr>
          <p:cNvPr id="150535" name="AutoShape 7"/>
          <p:cNvSpPr>
            <a:spLocks noChangeArrowheads="1"/>
          </p:cNvSpPr>
          <p:nvPr/>
        </p:nvSpPr>
        <p:spPr bwMode="auto">
          <a:xfrm>
            <a:off x="839411" y="2209214"/>
            <a:ext cx="1008063" cy="144462"/>
          </a:xfrm>
          <a:prstGeom prst="rightArrow">
            <a:avLst>
              <a:gd name="adj1" fmla="val 50000"/>
              <a:gd name="adj2" fmla="val 174451"/>
            </a:avLst>
          </a:prstGeom>
          <a:solidFill>
            <a:srgbClr val="0066FF"/>
          </a:solidFill>
          <a:ln w="9525" algn="ctr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141" y="2267004"/>
            <a:ext cx="4505954" cy="44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058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 descr="egér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 rot="20914288">
            <a:off x="9966541" y="3029509"/>
            <a:ext cx="2139950" cy="1047750"/>
          </a:xfrm>
          <a:noFill/>
          <a:ln/>
        </p:spPr>
      </p:pic>
      <p:sp>
        <p:nvSpPr>
          <p:cNvPr id="151557" name="Rectangle 5"/>
          <p:cNvSpPr>
            <a:spLocks noChangeArrowheads="1"/>
          </p:cNvSpPr>
          <p:nvPr/>
        </p:nvSpPr>
        <p:spPr bwMode="auto">
          <a:xfrm rot="10800000" flipV="1">
            <a:off x="6560555" y="1284003"/>
            <a:ext cx="581419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2800" dirty="0">
                <a:solidFill>
                  <a:srgbClr val="9CD281"/>
                </a:solidFill>
                <a:sym typeface="Wingdings 3" pitchFamily="18" charset="2"/>
              </a:rPr>
              <a:t>Ha az egérkurzor bal gombjával </a:t>
            </a:r>
            <a:endParaRPr lang="hu-HU" sz="2800" dirty="0" smtClean="0">
              <a:solidFill>
                <a:srgbClr val="9CD281"/>
              </a:solidFill>
              <a:sym typeface="Wingdings 3" pitchFamily="18" charset="2"/>
            </a:endParaRPr>
          </a:p>
          <a:p>
            <a:pPr>
              <a:spcBef>
                <a:spcPct val="50000"/>
              </a:spcBef>
            </a:pPr>
            <a:r>
              <a:rPr lang="hu-HU" sz="2800" dirty="0" smtClean="0">
                <a:solidFill>
                  <a:srgbClr val="9CD281"/>
                </a:solidFill>
                <a:sym typeface="Wingdings 3" pitchFamily="18" charset="2"/>
              </a:rPr>
              <a:t>kettőt </a:t>
            </a:r>
            <a:r>
              <a:rPr lang="hu-HU" sz="2800" dirty="0">
                <a:solidFill>
                  <a:srgbClr val="9CD281"/>
                </a:solidFill>
                <a:sym typeface="Wingdings 3" pitchFamily="18" charset="2"/>
              </a:rPr>
              <a:t>(duplán) kattintunk az ikonra, </a:t>
            </a:r>
            <a:endParaRPr lang="hu-HU" sz="2800" dirty="0" smtClean="0">
              <a:solidFill>
                <a:srgbClr val="9CD281"/>
              </a:solidFill>
              <a:sym typeface="Wingdings 3" pitchFamily="18" charset="2"/>
            </a:endParaRPr>
          </a:p>
          <a:p>
            <a:pPr>
              <a:spcBef>
                <a:spcPct val="50000"/>
              </a:spcBef>
            </a:pPr>
            <a:r>
              <a:rPr lang="hu-HU" sz="2800" dirty="0" smtClean="0">
                <a:solidFill>
                  <a:srgbClr val="9CD281"/>
                </a:solidFill>
                <a:sym typeface="Wingdings 3" pitchFamily="18" charset="2"/>
              </a:rPr>
              <a:t>akkor </a:t>
            </a:r>
            <a:r>
              <a:rPr lang="hu-HU" sz="2800" dirty="0">
                <a:solidFill>
                  <a:srgbClr val="9CD281"/>
                </a:solidFill>
                <a:sym typeface="Wingdings 3" pitchFamily="18" charset="2"/>
              </a:rPr>
              <a:t>megnyitjuk a programot.</a:t>
            </a:r>
          </a:p>
        </p:txBody>
      </p:sp>
      <p:sp>
        <p:nvSpPr>
          <p:cNvPr id="151558" name="Text Box 6"/>
          <p:cNvSpPr txBox="1">
            <a:spLocks noChangeArrowheads="1"/>
          </p:cNvSpPr>
          <p:nvPr/>
        </p:nvSpPr>
        <p:spPr bwMode="auto">
          <a:xfrm>
            <a:off x="4252912" y="596337"/>
            <a:ext cx="3313113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hu-HU" sz="3200" b="1" dirty="0" smtClean="0">
                <a:solidFill>
                  <a:srgbClr val="C17B86"/>
                </a:solidFill>
                <a:sym typeface="Wingdings 3" pitchFamily="18" charset="2"/>
              </a:rPr>
              <a:t>Dupla </a:t>
            </a:r>
            <a:r>
              <a:rPr lang="hu-HU" sz="3200" b="1" dirty="0">
                <a:solidFill>
                  <a:srgbClr val="C17B86"/>
                </a:solidFill>
                <a:sym typeface="Wingdings 3" pitchFamily="18" charset="2"/>
              </a:rPr>
              <a:t>kattintás</a:t>
            </a:r>
          </a:p>
        </p:txBody>
      </p:sp>
      <p:sp>
        <p:nvSpPr>
          <p:cNvPr id="151559" name="AutoShape 7"/>
          <p:cNvSpPr>
            <a:spLocks noChangeArrowheads="1"/>
          </p:cNvSpPr>
          <p:nvPr/>
        </p:nvSpPr>
        <p:spPr bwMode="auto">
          <a:xfrm flipV="1">
            <a:off x="9883952" y="3481153"/>
            <a:ext cx="1008062" cy="144462"/>
          </a:xfrm>
          <a:prstGeom prst="rightArrow">
            <a:avLst>
              <a:gd name="adj1" fmla="val 50000"/>
              <a:gd name="adj2" fmla="val 174451"/>
            </a:avLst>
          </a:prstGeom>
          <a:solidFill>
            <a:srgbClr val="0066FF"/>
          </a:solidFill>
          <a:ln w="9525" algn="ctr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" y="2099146"/>
            <a:ext cx="6598227" cy="3711503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4" y="2099146"/>
            <a:ext cx="409586" cy="441399"/>
          </a:xfrm>
          <a:prstGeom prst="rect">
            <a:avLst/>
          </a:prstGeom>
        </p:spPr>
      </p:pic>
      <p:pic>
        <p:nvPicPr>
          <p:cNvPr id="13" name="Picture 4" descr="kijelölé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63118" y="2316156"/>
            <a:ext cx="1130300" cy="100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8" descr="dupl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/>
          <a:srcRect/>
          <a:stretch>
            <a:fillRect/>
          </a:stretch>
        </p:blipFill>
        <p:spPr>
          <a:xfrm>
            <a:off x="2308225" y="3478795"/>
            <a:ext cx="3889375" cy="2187575"/>
          </a:xfrm>
          <a:noFill/>
          <a:ln/>
        </p:spPr>
      </p:pic>
      <p:sp>
        <p:nvSpPr>
          <p:cNvPr id="17" name="AutoShape 9"/>
          <p:cNvSpPr>
            <a:spLocks noChangeArrowheads="1"/>
          </p:cNvSpPr>
          <p:nvPr/>
        </p:nvSpPr>
        <p:spPr bwMode="auto">
          <a:xfrm>
            <a:off x="1074231" y="4285244"/>
            <a:ext cx="1152525" cy="287338"/>
          </a:xfrm>
          <a:prstGeom prst="rightArrow">
            <a:avLst>
              <a:gd name="adj1" fmla="val 50000"/>
              <a:gd name="adj2" fmla="val 1002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3943456" y="2540545"/>
            <a:ext cx="1152525" cy="287338"/>
          </a:xfrm>
          <a:prstGeom prst="rightArrow">
            <a:avLst>
              <a:gd name="adj1" fmla="val 50000"/>
              <a:gd name="adj2" fmla="val 10027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498667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144</Words>
  <Application>Microsoft Office PowerPoint</Application>
  <PresentationFormat>Szélesvásznú</PresentationFormat>
  <Paragraphs>28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7" baseType="lpstr">
      <vt:lpstr>Arial</vt:lpstr>
      <vt:lpstr>Calibri</vt:lpstr>
      <vt:lpstr>Lucida Handwriting</vt:lpstr>
      <vt:lpstr>Wingdings</vt:lpstr>
      <vt:lpstr>Wingdings 3</vt:lpstr>
      <vt:lpstr>Diseño predeterminado</vt:lpstr>
      <vt:lpstr>Egérműveletek</vt:lpstr>
      <vt:lpstr>Az egér felépítése</vt:lpstr>
      <vt:lpstr>PowerPoint bemutató</vt:lpstr>
      <vt:lpstr>Egérrel végezhető műveletek:</vt:lpstr>
      <vt:lpstr>PowerPoint bemutató</vt:lpstr>
      <vt:lpstr>Rámutatás Az egérkurzort a kiszemelt ikon elé állítjuk. Itt a kiszemelt ikonunk a Sajátgép ikon.</vt:lpstr>
      <vt:lpstr>Ha az egérkurzor bal gombjával egyet kattintunk az ikonra, akkor az ikont kijelöltük.  Az ikon és a neve kék színűre változik.</vt:lpstr>
      <vt:lpstr>Ha az egérkurzor jobb gombjával  egyet kattintunk az ikonra, akkor  a helyi menü ugrik elő.  </vt:lpstr>
      <vt:lpstr>PowerPoint bemutató</vt:lpstr>
      <vt:lpstr>Írjuk le a füzetbe: Egérrel végezhető műveletek: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Egérműveletek</dc:title>
  <dc:creator>Valcsi</dc:creator>
  <cp:lastModifiedBy>Valcsi</cp:lastModifiedBy>
  <cp:revision>6</cp:revision>
  <dcterms:created xsi:type="dcterms:W3CDTF">2016-07-31T17:05:45Z</dcterms:created>
  <dcterms:modified xsi:type="dcterms:W3CDTF">2016-07-31T18:02:18Z</dcterms:modified>
</cp:coreProperties>
</file>